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8" r:id="rId2"/>
  </p:sldMasterIdLst>
  <p:notesMasterIdLst>
    <p:notesMasterId r:id="rId49"/>
  </p:notesMasterIdLst>
  <p:sldIdLst>
    <p:sldId id="256" r:id="rId3"/>
    <p:sldId id="258" r:id="rId4"/>
    <p:sldId id="260" r:id="rId5"/>
    <p:sldId id="261" r:id="rId6"/>
    <p:sldId id="266" r:id="rId7"/>
    <p:sldId id="262" r:id="rId8"/>
    <p:sldId id="267" r:id="rId9"/>
    <p:sldId id="263" r:id="rId10"/>
    <p:sldId id="264" r:id="rId11"/>
    <p:sldId id="265" r:id="rId12"/>
    <p:sldId id="302" r:id="rId13"/>
    <p:sldId id="268" r:id="rId14"/>
    <p:sldId id="269" r:id="rId15"/>
    <p:sldId id="270" r:id="rId16"/>
    <p:sldId id="271" r:id="rId17"/>
    <p:sldId id="272" r:id="rId18"/>
    <p:sldId id="273" r:id="rId19"/>
    <p:sldId id="274" r:id="rId20"/>
    <p:sldId id="299" r:id="rId21"/>
    <p:sldId id="276" r:id="rId22"/>
    <p:sldId id="277" r:id="rId23"/>
    <p:sldId id="278" r:id="rId24"/>
    <p:sldId id="295" r:id="rId25"/>
    <p:sldId id="293" r:id="rId26"/>
    <p:sldId id="294" r:id="rId27"/>
    <p:sldId id="280" r:id="rId28"/>
    <p:sldId id="290" r:id="rId29"/>
    <p:sldId id="279" r:id="rId30"/>
    <p:sldId id="296" r:id="rId31"/>
    <p:sldId id="297" r:id="rId32"/>
    <p:sldId id="298" r:id="rId33"/>
    <p:sldId id="300" r:id="rId34"/>
    <p:sldId id="301" r:id="rId35"/>
    <p:sldId id="303" r:id="rId36"/>
    <p:sldId id="304" r:id="rId37"/>
    <p:sldId id="281" r:id="rId38"/>
    <p:sldId id="282" r:id="rId39"/>
    <p:sldId id="283" r:id="rId40"/>
    <p:sldId id="284" r:id="rId41"/>
    <p:sldId id="285" r:id="rId42"/>
    <p:sldId id="286" r:id="rId43"/>
    <p:sldId id="287" r:id="rId44"/>
    <p:sldId id="288" r:id="rId45"/>
    <p:sldId id="289" r:id="rId46"/>
    <p:sldId id="291" r:id="rId47"/>
    <p:sldId id="29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1" d="100"/>
          <a:sy n="131" d="100"/>
        </p:scale>
        <p:origin x="10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91739-8353-4FAE-90E1-BA65A4EB2804}" type="datetimeFigureOut">
              <a:rPr lang="en-US" smtClean="0"/>
              <a:t>7/11/2018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62836-251C-4298-B13D-97B4E5211F82}" type="slidenum">
              <a:rPr lang="en-US" smtClean="0"/>
              <a:t>‹#›</a:t>
            </a:fld>
            <a:endParaRPr lang="en-US"/>
          </a:p>
        </p:txBody>
      </p:sp>
    </p:spTree>
    <p:extLst>
      <p:ext uri="{BB962C8B-B14F-4D97-AF65-F5344CB8AC3E}">
        <p14:creationId xmlns:p14="http://schemas.microsoft.com/office/powerpoint/2010/main" val="352314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21</a:t>
            </a:fld>
            <a:endParaRPr lang="en-US" dirty="0"/>
          </a:p>
        </p:txBody>
      </p:sp>
    </p:spTree>
    <p:extLst>
      <p:ext uri="{BB962C8B-B14F-4D97-AF65-F5344CB8AC3E}">
        <p14:creationId xmlns:p14="http://schemas.microsoft.com/office/powerpoint/2010/main" val="101280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8A2613-ABFE-468A-A021-82F251360FB0}" type="slidenum">
              <a:rPr lang="en-US" smtClean="0"/>
              <a:pPr/>
              <a:t>22</a:t>
            </a:fld>
            <a:endParaRPr lang="en-US" dirty="0"/>
          </a:p>
        </p:txBody>
      </p:sp>
    </p:spTree>
    <p:extLst>
      <p:ext uri="{BB962C8B-B14F-4D97-AF65-F5344CB8AC3E}">
        <p14:creationId xmlns:p14="http://schemas.microsoft.com/office/powerpoint/2010/main" val="3721269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38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2050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5402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3880350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82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652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4" name="Footer Placeholder 3"/>
          <p:cNvSpPr>
            <a:spLocks noGrp="1"/>
          </p:cNvSpPr>
          <p:nvPr>
            <p:ph type="ftr" sz="quarter" idx="11"/>
          </p:nvPr>
        </p:nvSpPr>
        <p:spPr/>
        <p:txBody>
          <a:bodyPr/>
          <a:lstStyle>
            <a:lvl1pPr>
              <a:defRPr cap="all" baseline="0"/>
            </a:lvl1p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926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3042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2674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5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877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48A87A34-81AB-432B-8DAE-1953F412C126}" type="datetimeFigureOut">
              <a:rPr lang="en-US" smtClean="0"/>
              <a:t>7/11/2018</a:t>
            </a:fld>
            <a:endParaRPr lang="en-US" dirty="0"/>
          </a:p>
        </p:txBody>
      </p:sp>
      <p:sp>
        <p:nvSpPr>
          <p:cNvPr id="50" name="Footer Placeholder 4"/>
          <p:cNvSpPr>
            <a:spLocks noGrp="1"/>
          </p:cNvSpPr>
          <p:nvPr>
            <p:ph type="ftr" sz="quarter" idx="11"/>
          </p:nvPr>
        </p:nvSpPr>
        <p:spPr>
          <a:xfrm>
            <a:off x="856059" y="5883276"/>
            <a:ext cx="4679482" cy="365125"/>
          </a:xfrm>
        </p:spPr>
        <p:txBody>
          <a:bodyPr/>
          <a:lstStyle/>
          <a:p>
            <a:endParaRPr lang="en-US" dirty="0"/>
          </a:p>
        </p:txBody>
      </p:sp>
      <p:sp>
        <p:nvSpPr>
          <p:cNvPr id="51" name="Slide Number Placeholder 5"/>
          <p:cNvSpPr>
            <a:spLocks noGrp="1"/>
          </p:cNvSpPr>
          <p:nvPr>
            <p:ph type="sldNum" sz="quarter" idx="12"/>
          </p:nvPr>
        </p:nvSpPr>
        <p:spPr>
          <a:xfrm>
            <a:off x="7707241" y="5883275"/>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0431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399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6449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4465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1474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1951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6040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887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321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697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74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9441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16795" y="1931779"/>
            <a:ext cx="8572500" cy="1375761"/>
          </a:xfrm>
        </p:spPr>
        <p:txBody>
          <a:bodyPr/>
          <a:lstStyle>
            <a:lvl1pPr>
              <a:defRPr/>
            </a:lvl1pPr>
            <a:lvl2pPr>
              <a:defRPr/>
            </a:lvl2pPr>
            <a:lvl3pPr>
              <a:defRPr/>
            </a:lvl3pPr>
            <a:lvl4pPr>
              <a:defRPr lang="en-US" sz="1600" kern="1200" baseline="0" dirty="0">
                <a:solidFill>
                  <a:prstClr val="black">
                    <a:lumMod val="75000"/>
                    <a:lumOff val="25000"/>
                  </a:prstClr>
                </a:solidFill>
                <a:latin typeface="Qualcomm Office Regular" pitchFamily="34" charset="0"/>
                <a:ea typeface="+mn-ea"/>
                <a:cs typeface="Arial" pitchFamily="34" charset="0"/>
              </a:defRPr>
            </a:lvl4pPr>
            <a:lvl5pPr marL="1200150" indent="-260604">
              <a:buFont typeface="Qualcomm Office Regular" pitchFamily="34" charset="0"/>
              <a:buChar char="−"/>
              <a:defRPr/>
            </a:lvl5pPr>
            <a:lvl6pPr marL="1628775" indent="0">
              <a:buNone/>
              <a:defRPr sz="12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itle Placeholder 1"/>
          <p:cNvSpPr>
            <a:spLocks noGrp="1"/>
          </p:cNvSpPr>
          <p:nvPr>
            <p:ph type="title"/>
          </p:nvPr>
        </p:nvSpPr>
        <p:spPr>
          <a:xfrm>
            <a:off x="212655" y="740540"/>
            <a:ext cx="8574733" cy="484748"/>
          </a:xfrm>
          <a:prstGeom prst="rect">
            <a:avLst/>
          </a:prstGeom>
        </p:spPr>
        <p:txBody>
          <a:bodyPr vert="horz" wrap="square" lIns="68580" tIns="34290" rIns="68580" bIns="34290" rtlCol="0" anchor="ctr">
            <a:spAutoFit/>
          </a:bodyPr>
          <a:lstStyle>
            <a:lvl1pPr>
              <a:defRPr sz="3600"/>
            </a:lvl1pPr>
          </a:lstStyle>
          <a:p>
            <a:r>
              <a:rPr lang="en-US"/>
              <a:t>Click to edit Master title style</a:t>
            </a:r>
            <a:endParaRPr lang="en-US" dirty="0"/>
          </a:p>
        </p:txBody>
      </p:sp>
      <p:sp>
        <p:nvSpPr>
          <p:cNvPr id="13" name="Text Placeholder 2"/>
          <p:cNvSpPr>
            <a:spLocks noGrp="1"/>
          </p:cNvSpPr>
          <p:nvPr>
            <p:ph type="body" idx="13"/>
          </p:nvPr>
        </p:nvSpPr>
        <p:spPr>
          <a:xfrm>
            <a:off x="212655" y="1426466"/>
            <a:ext cx="8574733"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bg2"/>
                </a:solidFill>
                <a:latin typeface="Qualcomm Office Regular"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cxnSp>
        <p:nvCxnSpPr>
          <p:cNvPr id="14" name="Straight Connector 13"/>
          <p:cNvCxnSpPr/>
          <p:nvPr userDrawn="1"/>
        </p:nvCxnSpPr>
        <p:spPr>
          <a:xfrm>
            <a:off x="277773" y="504825"/>
            <a:ext cx="8588453" cy="0"/>
          </a:xfrm>
          <a:prstGeom prst="line">
            <a:avLst/>
          </a:prstGeom>
          <a:ln w="47625">
            <a:gradFill flip="none" rotWithShape="1">
              <a:gsLst>
                <a:gs pos="100000">
                  <a:srgbClr val="004274"/>
                </a:gs>
                <a:gs pos="0">
                  <a:srgbClr val="008E9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97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21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591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972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474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29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7364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7/11/2018</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111635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7/11/2018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877997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hyperlink" Target="https://blog.adafruit.com/2016/06/10/whitehouse-white-house-to-recognize-champions-of-change-for-making-limor-ladyada-fried/" TargetMode="External"/><Relationship Id="rId3" Type="http://schemas.openxmlformats.org/officeDocument/2006/relationships/hyperlink" Target="https://blog.adafruit.com/2011/03/16/thank-you-makers/" TargetMode="External"/><Relationship Id="rId7" Type="http://schemas.openxmlformats.org/officeDocument/2006/relationships/hyperlink" Target="https://economicimpact.google.com/reports/ny.html#/?stories_activeEl=story-adafruit-industries" TargetMode="External"/><Relationship Id="rId2" Type="http://schemas.openxmlformats.org/officeDocument/2006/relationships/hyperlink" Target="https://www.flickr.com/photos/adafruit/28147766194/" TargetMode="External"/><Relationship Id="rId1" Type="http://schemas.openxmlformats.org/officeDocument/2006/relationships/slideLayout" Target="../slideLayouts/slideLayout30.xml"/><Relationship Id="rId6" Type="http://schemas.openxmlformats.org/officeDocument/2006/relationships/hyperlink" Target="http://www.inc.com/profile/adafruit-industries" TargetMode="External"/><Relationship Id="rId5" Type="http://schemas.openxmlformats.org/officeDocument/2006/relationships/hyperlink" Target="https://blog.adafruit.com/2017/05/08/limor-ladyada-fried-on-the-cover-of-make-magazine-makev57/" TargetMode="External"/><Relationship Id="rId10" Type="http://schemas.openxmlformats.org/officeDocument/2006/relationships/image" Target="../media/image24.jpeg"/><Relationship Id="rId4" Type="http://schemas.openxmlformats.org/officeDocument/2006/relationships/hyperlink" Target="https://blog.adafruit.com/2012/12/18/adafruits-ladyada-limor-fried-named-entrepreneur-of-the-year-by-entrepreneur-magazine-entmagazine/" TargetMode="External"/><Relationship Id="rId9" Type="http://schemas.openxmlformats.org/officeDocument/2006/relationships/hyperlink" Target="https://www.whitehouse.gov/champi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0.xm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adafruit.com/circuit-playground-hourglass/overview" TargetMode="Externa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instructables.com/id/20-Unbelievable-Arduino-Projects/" TargetMode="Externa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0.xml"/><Relationship Id="rId6" Type="http://schemas.openxmlformats.org/officeDocument/2006/relationships/hyperlink" Target="http://twilioinc.wpengine.com/2015/03/how-my-dog-sends-selfies.html" TargetMode="External"/><Relationship Id="rId5" Type="http://schemas.openxmlformats.org/officeDocument/2006/relationships/hyperlink" Target="http://twilioinc.wpengine.com/2015/02/send-sms-and-mms-from-your-arduino-yun.html" TargetMode="External"/><Relationship Id="rId4" Type="http://schemas.openxmlformats.org/officeDocument/2006/relationships/hyperlink" Target="http://twilioinc.wpengine.com/2015/02/arduino-powered-photobooth-arduino-yun-a-webcam-and-dropbox.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Circuits and Code:</a:t>
            </a:r>
            <a:br>
              <a:rPr lang="en-US" dirty="0"/>
            </a:br>
            <a:r>
              <a:rPr lang="en-US" dirty="0"/>
              <a:t>FUN with </a:t>
            </a:r>
            <a:r>
              <a:rPr lang="en-US" dirty="0">
                <a:solidFill>
                  <a:schemeClr val="tx2"/>
                </a:solidFill>
              </a:rPr>
              <a:t>Arduino!</a:t>
            </a:r>
          </a:p>
        </p:txBody>
      </p:sp>
      <p:sp>
        <p:nvSpPr>
          <p:cNvPr id="3" name="Subtitle 2"/>
          <p:cNvSpPr>
            <a:spLocks noGrp="1"/>
          </p:cNvSpPr>
          <p:nvPr>
            <p:ph type="subTitle" idx="1"/>
          </p:nvPr>
        </p:nvSpPr>
        <p:spPr/>
        <p:txBody>
          <a:bodyPr/>
          <a:lstStyle/>
          <a:p>
            <a:r>
              <a:rPr lang="en-US" dirty="0"/>
              <a:t>Natalia Baklitskaya</a:t>
            </a:r>
          </a:p>
          <a:p>
            <a:r>
              <a:rPr lang="en-US" i="1" dirty="0">
                <a:solidFill>
                  <a:schemeClr val="accent2"/>
                </a:solidFill>
              </a:rPr>
              <a:t>Natalia.Baklitskaya@gmail.com</a:t>
            </a:r>
          </a:p>
        </p:txBody>
      </p:sp>
    </p:spTree>
    <p:extLst>
      <p:ext uri="{BB962C8B-B14F-4D97-AF65-F5344CB8AC3E}">
        <p14:creationId xmlns:p14="http://schemas.microsoft.com/office/powerpoint/2010/main" val="21527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655" y="1378886"/>
            <a:ext cx="8572500" cy="844847"/>
          </a:xfrm>
        </p:spPr>
        <p:txBody>
          <a:bodyPr>
            <a:normAutofit/>
          </a:bodyPr>
          <a:lstStyle/>
          <a:p>
            <a:r>
              <a:rPr lang="en-US" dirty="0"/>
              <a:t>Groups</a:t>
            </a:r>
          </a:p>
          <a:p>
            <a:r>
              <a:rPr lang="en-US" dirty="0"/>
              <a:t>Teaching Assistants!</a:t>
            </a:r>
          </a:p>
        </p:txBody>
      </p:sp>
      <p:sp>
        <p:nvSpPr>
          <p:cNvPr id="3" name="Title 2"/>
          <p:cNvSpPr>
            <a:spLocks noGrp="1"/>
          </p:cNvSpPr>
          <p:nvPr>
            <p:ph type="title"/>
          </p:nvPr>
        </p:nvSpPr>
        <p:spPr/>
        <p:txBody>
          <a:bodyPr/>
          <a:lstStyle/>
          <a:p>
            <a:r>
              <a:rPr lang="en-US" dirty="0"/>
              <a:t>Who are you working with?</a:t>
            </a:r>
          </a:p>
        </p:txBody>
      </p:sp>
    </p:spTree>
    <p:extLst>
      <p:ext uri="{BB962C8B-B14F-4D97-AF65-F5344CB8AC3E}">
        <p14:creationId xmlns:p14="http://schemas.microsoft.com/office/powerpoint/2010/main" val="416442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9729E2-725E-4112-93DE-30659D590BC9}"/>
              </a:ext>
            </a:extLst>
          </p:cNvPr>
          <p:cNvSpPr>
            <a:spLocks noGrp="1"/>
          </p:cNvSpPr>
          <p:nvPr>
            <p:ph idx="1"/>
          </p:nvPr>
        </p:nvSpPr>
        <p:spPr/>
        <p:txBody>
          <a:bodyPr/>
          <a:lstStyle/>
          <a:p>
            <a:r>
              <a:rPr lang="en-US"/>
              <a:t>Open up the Arduino Starter Kit and work through projects 1-3</a:t>
            </a:r>
          </a:p>
          <a:p>
            <a:r>
              <a:rPr lang="en-US"/>
              <a:t>Show a TA your completed work for ech project</a:t>
            </a:r>
          </a:p>
        </p:txBody>
      </p:sp>
      <p:sp>
        <p:nvSpPr>
          <p:cNvPr id="3" name="Title 2">
            <a:extLst>
              <a:ext uri="{FF2B5EF4-FFF2-40B4-BE49-F238E27FC236}">
                <a16:creationId xmlns:a16="http://schemas.microsoft.com/office/drawing/2014/main" id="{02E9425B-26F5-4107-BCC6-5F7AE899C70C}"/>
              </a:ext>
            </a:extLst>
          </p:cNvPr>
          <p:cNvSpPr>
            <a:spLocks noGrp="1"/>
          </p:cNvSpPr>
          <p:nvPr>
            <p:ph type="title"/>
          </p:nvPr>
        </p:nvSpPr>
        <p:spPr>
          <a:xfrm>
            <a:off x="212655" y="698990"/>
            <a:ext cx="8574733" cy="567848"/>
          </a:xfrm>
        </p:spPr>
        <p:txBody>
          <a:bodyPr/>
          <a:lstStyle/>
          <a:p>
            <a:r>
              <a:rPr lang="en-US"/>
              <a:t>Let’s Dive In!</a:t>
            </a:r>
          </a:p>
        </p:txBody>
      </p:sp>
      <p:sp>
        <p:nvSpPr>
          <p:cNvPr id="4" name="Text Placeholder 3">
            <a:extLst>
              <a:ext uri="{FF2B5EF4-FFF2-40B4-BE49-F238E27FC236}">
                <a16:creationId xmlns:a16="http://schemas.microsoft.com/office/drawing/2014/main" id="{EDE8B4A2-99B3-4CAA-9EAB-29D65C78FC5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530079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346988"/>
            <a:ext cx="8572500" cy="2045175"/>
          </a:xfrm>
        </p:spPr>
        <p:txBody>
          <a:bodyPr>
            <a:normAutofit/>
          </a:bodyPr>
          <a:lstStyle/>
          <a:p>
            <a:r>
              <a:rPr lang="en-US" b="1" dirty="0">
                <a:latin typeface="Calibri" charset="0"/>
                <a:ea typeface="Calibri" charset="0"/>
                <a:cs typeface="Calibri" charset="0"/>
              </a:rPr>
              <a:t>Voltage</a:t>
            </a:r>
            <a:r>
              <a:rPr lang="en-US" dirty="0">
                <a:latin typeface="Calibri" charset="0"/>
                <a:ea typeface="Calibri" charset="0"/>
                <a:cs typeface="Calibri" charset="0"/>
              </a:rPr>
              <a:t> is the difference in charge between two points.</a:t>
            </a:r>
          </a:p>
          <a:p>
            <a:r>
              <a:rPr lang="en-US" b="1" dirty="0">
                <a:latin typeface="Calibri" charset="0"/>
                <a:ea typeface="Calibri" charset="0"/>
                <a:cs typeface="Calibri" charset="0"/>
              </a:rPr>
              <a:t>Current</a:t>
            </a:r>
            <a:r>
              <a:rPr lang="en-US" dirty="0">
                <a:latin typeface="Calibri" charset="0"/>
                <a:ea typeface="Calibri" charset="0"/>
                <a:cs typeface="Calibri" charset="0"/>
              </a:rPr>
              <a:t> is the rate at which charge is flowing.</a:t>
            </a:r>
          </a:p>
          <a:p>
            <a:r>
              <a:rPr lang="en-US" b="1" dirty="0">
                <a:latin typeface="Calibri" charset="0"/>
                <a:ea typeface="Calibri" charset="0"/>
                <a:cs typeface="Calibri" charset="0"/>
              </a:rPr>
              <a:t>Resistance</a:t>
            </a:r>
            <a:r>
              <a:rPr lang="en-US" dirty="0">
                <a:latin typeface="Calibri" charset="0"/>
                <a:ea typeface="Calibri" charset="0"/>
                <a:cs typeface="Calibri" charset="0"/>
              </a:rPr>
              <a:t> is a material’s tendency to resist the flow of charge (current).</a:t>
            </a:r>
          </a:p>
          <a:p>
            <a:r>
              <a:rPr lang="en-US" dirty="0">
                <a:latin typeface="Calibri" charset="0"/>
                <a:ea typeface="Calibri" charset="0"/>
                <a:cs typeface="Calibri" charset="0"/>
              </a:rPr>
              <a:t>V = I * R</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Voltage, Current, Resistance</a:t>
            </a:r>
          </a:p>
        </p:txBody>
      </p:sp>
      <p:pic>
        <p:nvPicPr>
          <p:cNvPr id="8194" name="Picture 2" descr="Voltage is like the pressure created by the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84" y="3297041"/>
            <a:ext cx="2409056" cy="2415079"/>
          </a:xfrm>
          <a:prstGeom prst="rect">
            <a:avLst/>
          </a:prstGeom>
          <a:noFill/>
          <a:extLst>
            <a:ext uri="{909E8E84-426E-40dd-AFC4-6F175D3DCCD1}">
              <a14:hiddenFill xmlns="" xmlns:a14="http://schemas.microsoft.com/office/drawing/2010/main">
                <a:solidFill>
                  <a:srgbClr val="FFFFFF"/>
                </a:solidFill>
              </a14:hiddenFill>
            </a:ext>
          </a:extLst>
        </p:spPr>
      </p:pic>
      <p:pic>
        <p:nvPicPr>
          <p:cNvPr id="8196" name="Picture 4" descr="These two tanks create different press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134" y="3418604"/>
            <a:ext cx="2166536" cy="2171952"/>
          </a:xfrm>
          <a:prstGeom prst="rect">
            <a:avLst/>
          </a:prstGeom>
          <a:noFill/>
          <a:extLst>
            <a:ext uri="{909E8E84-426E-40dd-AFC4-6F175D3DCCD1}">
              <a14:hiddenFill xmlns="" xmlns:a14="http://schemas.microsoft.com/office/drawing/2010/main">
                <a:solidFill>
                  <a:srgbClr val="FFFFFF"/>
                </a:solidFill>
              </a14:hiddenFill>
            </a:ext>
          </a:extLst>
        </p:spPr>
      </p:pic>
      <p:pic>
        <p:nvPicPr>
          <p:cNvPr id="8198" name="Picture 6" descr="The narrow pipe resists the 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166" y="3333769"/>
            <a:ext cx="1858780" cy="18525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5464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Breadboard Pins</a:t>
            </a:r>
          </a:p>
        </p:txBody>
      </p:sp>
      <p:pic>
        <p:nvPicPr>
          <p:cNvPr id="3074" name="Picture 2" descr="https://cdn.tutsplus.com/mac/uploads/2013/10/horizontal-row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95" y="1357808"/>
            <a:ext cx="4295775" cy="2124075"/>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s://cdn.tutsplus.com/mac/uploads/2013/10/horizontal-wit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8879" y="1357808"/>
            <a:ext cx="3476625" cy="2657476"/>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https://cdn.tutsplus.com/mac/uploads/2013/10/verticalpow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10" y="3878884"/>
            <a:ext cx="3438525" cy="2190750"/>
          </a:xfrm>
          <a:prstGeom prst="rect">
            <a:avLst/>
          </a:prstGeom>
          <a:noFill/>
          <a:extLst>
            <a:ext uri="{909E8E84-426E-40dd-AFC4-6F175D3DCCD1}">
              <a14:hiddenFill xmlns="" xmlns:a14="http://schemas.microsoft.com/office/drawing/2010/main">
                <a:solidFill>
                  <a:srgbClr val="FFFFFF"/>
                </a:solidFill>
              </a14:hiddenFill>
            </a:ext>
          </a:extLst>
        </p:spPr>
      </p:pic>
      <p:pic>
        <p:nvPicPr>
          <p:cNvPr id="3080" name="Picture 8" descr="powerjump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879" y="4564683"/>
            <a:ext cx="3457575" cy="150495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6207360" y="6389373"/>
            <a:ext cx="2309094" cy="307777"/>
          </a:xfrm>
          <a:prstGeom prst="rect">
            <a:avLst/>
          </a:prstGeom>
        </p:spPr>
        <p:txBody>
          <a:bodyPr wrap="none">
            <a:spAutoFit/>
          </a:bodyPr>
          <a:lstStyle/>
          <a:p>
            <a:r>
              <a:rPr lang="en-US" dirty="0"/>
              <a:t>http://computers.tutsplus.com/</a:t>
            </a:r>
          </a:p>
        </p:txBody>
      </p:sp>
    </p:spTree>
    <p:extLst>
      <p:ext uri="{BB962C8B-B14F-4D97-AF65-F5344CB8AC3E}">
        <p14:creationId xmlns:p14="http://schemas.microsoft.com/office/powerpoint/2010/main" val="32034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Resistor Color Codes</a:t>
            </a:r>
          </a:p>
        </p:txBody>
      </p:sp>
      <p:pic>
        <p:nvPicPr>
          <p:cNvPr id="4098" name="Picture 2" descr="http://www.digikey.com/~/media/Images/Marketing/Resources/Calculators/resistor-color-chart.jpg?la=e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062" y="1450574"/>
            <a:ext cx="5740816" cy="484524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44564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dirty="0">
                <a:latin typeface="Calibri" charset="0"/>
                <a:ea typeface="Calibri" charset="0"/>
                <a:cs typeface="Calibri" charset="0"/>
              </a:rPr>
              <a:t>OFF = 0 = 0 Volts</a:t>
            </a:r>
          </a:p>
          <a:p>
            <a:r>
              <a:rPr lang="en-US" dirty="0">
                <a:latin typeface="Calibri" charset="0"/>
                <a:ea typeface="Calibri" charset="0"/>
                <a:cs typeface="Calibri" charset="0"/>
              </a:rPr>
              <a:t>ON  = 1  = 5 Volts</a:t>
            </a:r>
          </a:p>
          <a:p>
            <a:endParaRPr lang="en-US" dirty="0">
              <a:latin typeface="Calibri" charset="0"/>
              <a:ea typeface="Calibri" charset="0"/>
              <a:cs typeface="Calibri" charset="0"/>
            </a:endParaRPr>
          </a:p>
          <a:p>
            <a:r>
              <a:rPr lang="en-US" dirty="0">
                <a:latin typeface="Calibri" charset="0"/>
                <a:ea typeface="Calibri" charset="0"/>
                <a:cs typeface="Calibri" charset="0"/>
              </a:rPr>
              <a:t>Analog pins have 1024 levels between 0 Volts and 5 Volts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Digital Logic Levels + Analog Pins</a:t>
            </a:r>
          </a:p>
        </p:txBody>
      </p:sp>
    </p:spTree>
    <p:extLst>
      <p:ext uri="{BB962C8B-B14F-4D97-AF65-F5344CB8AC3E}">
        <p14:creationId xmlns:p14="http://schemas.microsoft.com/office/powerpoint/2010/main" val="736777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Arduino Code: setup() and loop() Functions</a:t>
            </a:r>
          </a:p>
        </p:txBody>
      </p:sp>
      <p:pic>
        <p:nvPicPr>
          <p:cNvPr id="6" name="Picture 5"/>
          <p:cNvPicPr>
            <a:picLocks noChangeAspect="1"/>
          </p:cNvPicPr>
          <p:nvPr/>
        </p:nvPicPr>
        <p:blipFill>
          <a:blip r:embed="rId2"/>
          <a:stretch>
            <a:fillRect/>
          </a:stretch>
        </p:blipFill>
        <p:spPr>
          <a:xfrm>
            <a:off x="1302778" y="1234297"/>
            <a:ext cx="6394486" cy="4800876"/>
          </a:xfrm>
          <a:prstGeom prst="rect">
            <a:avLst/>
          </a:prstGeom>
        </p:spPr>
      </p:pic>
    </p:spTree>
    <p:extLst>
      <p:ext uri="{BB962C8B-B14F-4D97-AF65-F5344CB8AC3E}">
        <p14:creationId xmlns:p14="http://schemas.microsoft.com/office/powerpoint/2010/main" val="121731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1523494"/>
          </a:xfrm>
        </p:spPr>
        <p:txBody>
          <a:bodyPr/>
          <a:lstStyle/>
          <a:p>
            <a:r>
              <a:rPr lang="en-US" sz="2000" dirty="0">
                <a:latin typeface="Calibri" charset="0"/>
                <a:ea typeface="Calibri" charset="0"/>
                <a:cs typeface="Calibri" charset="0"/>
              </a:rPr>
              <a:t>Segmenting code into functions allows a programmer to create modular pieces of code that </a:t>
            </a:r>
            <a:r>
              <a:rPr lang="en-US" sz="2000" b="1" dirty="0">
                <a:latin typeface="Calibri" charset="0"/>
                <a:ea typeface="Calibri" charset="0"/>
                <a:cs typeface="Calibri" charset="0"/>
              </a:rPr>
              <a:t>perform a defined task </a:t>
            </a:r>
            <a:r>
              <a:rPr lang="en-US" sz="2000" dirty="0">
                <a:latin typeface="Calibri" charset="0"/>
                <a:ea typeface="Calibri" charset="0"/>
                <a:cs typeface="Calibri" charset="0"/>
              </a:rPr>
              <a:t>and then </a:t>
            </a:r>
            <a:r>
              <a:rPr lang="en-US" sz="2000" b="1" dirty="0">
                <a:latin typeface="Calibri" charset="0"/>
                <a:ea typeface="Calibri" charset="0"/>
                <a:cs typeface="Calibri" charset="0"/>
              </a:rPr>
              <a:t>return to the area of code from which the function was "called"</a:t>
            </a:r>
            <a:r>
              <a:rPr lang="en-US" sz="2000" dirty="0">
                <a:latin typeface="Calibri" charset="0"/>
                <a:ea typeface="Calibri" charset="0"/>
                <a:cs typeface="Calibri" charset="0"/>
              </a:rPr>
              <a:t>. </a:t>
            </a:r>
          </a:p>
          <a:p>
            <a:r>
              <a:rPr lang="en-US" sz="2000" dirty="0">
                <a:latin typeface="Calibri" charset="0"/>
                <a:ea typeface="Calibri" charset="0"/>
                <a:cs typeface="Calibri" charset="0"/>
              </a:rPr>
              <a:t>The typical case for creating a function is when one needs to perform the same action multiple times in a program.</a:t>
            </a:r>
          </a:p>
        </p:txBody>
      </p:sp>
      <p:pic>
        <p:nvPicPr>
          <p:cNvPr id="5" name="Picture 4"/>
          <p:cNvPicPr>
            <a:picLocks noChangeAspect="1"/>
          </p:cNvPicPr>
          <p:nvPr/>
        </p:nvPicPr>
        <p:blipFill>
          <a:blip r:embed="rId2"/>
          <a:stretch>
            <a:fillRect/>
          </a:stretch>
        </p:blipFill>
        <p:spPr>
          <a:xfrm>
            <a:off x="1877471" y="3014317"/>
            <a:ext cx="5245100" cy="3492500"/>
          </a:xfrm>
          <a:prstGeom prst="rect">
            <a:avLst/>
          </a:prstGeom>
        </p:spPr>
      </p:pic>
    </p:spTree>
    <p:extLst>
      <p:ext uri="{BB962C8B-B14F-4D97-AF65-F5344CB8AC3E}">
        <p14:creationId xmlns:p14="http://schemas.microsoft.com/office/powerpoint/2010/main" val="2922318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3791" y="6506817"/>
            <a:ext cx="4268397" cy="420115"/>
          </a:xfrm>
        </p:spPr>
        <p:txBody>
          <a:bodyPr/>
          <a:lstStyle/>
          <a:p>
            <a:r>
              <a:rPr lang="en-US" sz="1200" dirty="0">
                <a:latin typeface="Calibri" charset="0"/>
                <a:ea typeface="Calibri" charset="0"/>
                <a:cs typeface="Calibri" charset="0"/>
              </a:rPr>
              <a:t>https://</a:t>
            </a:r>
            <a:r>
              <a:rPr lang="en-US" sz="1200" dirty="0" err="1">
                <a:latin typeface="Calibri" charset="0"/>
                <a:ea typeface="Calibri" charset="0"/>
                <a:cs typeface="Calibri" charset="0"/>
              </a:rPr>
              <a:t>www.arduino.cc</a:t>
            </a:r>
            <a:r>
              <a:rPr lang="en-US" sz="1200" dirty="0">
                <a:latin typeface="Calibri" charset="0"/>
                <a:ea typeface="Calibri" charset="0"/>
                <a:cs typeface="Calibri" charset="0"/>
              </a:rPr>
              <a:t>/</a:t>
            </a:r>
            <a:r>
              <a:rPr lang="en-US" sz="1200" dirty="0" err="1">
                <a:latin typeface="Calibri" charset="0"/>
                <a:ea typeface="Calibri" charset="0"/>
                <a:cs typeface="Calibri" charset="0"/>
              </a:rPr>
              <a:t>en</a:t>
            </a:r>
            <a:r>
              <a:rPr lang="en-US" sz="1200" dirty="0">
                <a:latin typeface="Calibri" charset="0"/>
                <a:ea typeface="Calibri" charset="0"/>
                <a:cs typeface="Calibri" charset="0"/>
              </a:rPr>
              <a:t>/Reference/</a:t>
            </a:r>
            <a:r>
              <a:rPr lang="en-US" sz="1200" dirty="0" err="1">
                <a:latin typeface="Calibri" charset="0"/>
                <a:ea typeface="Calibri" charset="0"/>
                <a:cs typeface="Calibri" charset="0"/>
              </a:rPr>
              <a:t>FunctionDeclaration</a:t>
            </a:r>
            <a:endParaRPr lang="en-US" sz="1200" dirty="0">
              <a:latin typeface="Calibri" charset="0"/>
              <a:ea typeface="Calibri" charset="0"/>
              <a:cs typeface="Calibri" charset="0"/>
            </a:endParaRP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Functions</a:t>
            </a:r>
          </a:p>
        </p:txBody>
      </p:sp>
      <p:sp>
        <p:nvSpPr>
          <p:cNvPr id="4" name="Text Placeholder 3"/>
          <p:cNvSpPr>
            <a:spLocks noGrp="1"/>
          </p:cNvSpPr>
          <p:nvPr>
            <p:ph type="body" idx="13"/>
          </p:nvPr>
        </p:nvSpPr>
        <p:spPr>
          <a:xfrm>
            <a:off x="212655" y="1360206"/>
            <a:ext cx="8574733" cy="4663969"/>
          </a:xfrm>
        </p:spPr>
        <p:txBody>
          <a:bodyPr>
            <a:normAutofit lnSpcReduction="10000"/>
          </a:bodyPr>
          <a:lstStyle/>
          <a:p>
            <a:r>
              <a:rPr lang="en-US" dirty="0">
                <a:latin typeface="Calibri" charset="0"/>
                <a:ea typeface="Calibri" charset="0"/>
                <a:cs typeface="Calibri" charset="0"/>
              </a:rPr>
              <a:t>Standardizing code fragments into functions has several advantages:</a:t>
            </a:r>
          </a:p>
          <a:p>
            <a:endParaRPr lang="en-US" sz="1050" dirty="0">
              <a:latin typeface="Calibri" charset="0"/>
              <a:ea typeface="Calibri" charset="0"/>
              <a:cs typeface="Calibri" charset="0"/>
            </a:endParaRPr>
          </a:p>
          <a:p>
            <a:pPr marL="285750" indent="-285750">
              <a:buFontTx/>
              <a:buChar char="-"/>
            </a:pPr>
            <a:r>
              <a:rPr lang="en-US" sz="1800" dirty="0">
                <a:solidFill>
                  <a:srgbClr val="7F7F7F"/>
                </a:solidFill>
                <a:latin typeface="Calibri" charset="0"/>
                <a:ea typeface="Calibri" charset="0"/>
                <a:cs typeface="Calibri" charset="0"/>
              </a:rPr>
              <a:t>Functions help the programmer stay organized. Often this helps to conceptualize the program.</a:t>
            </a:r>
          </a:p>
          <a:p>
            <a:pPr marL="285750" indent="-285750">
              <a:buFontTx/>
              <a:buChar char="-"/>
            </a:pPr>
            <a:r>
              <a:rPr lang="en-US" sz="1800" dirty="0">
                <a:solidFill>
                  <a:srgbClr val="7F7F7F"/>
                </a:solidFill>
                <a:latin typeface="Calibri" charset="0"/>
                <a:ea typeface="Calibri" charset="0"/>
                <a:cs typeface="Calibri" charset="0"/>
              </a:rPr>
              <a:t>Functions codify one action in one place so that the function only has to be thought out and debugged once.</a:t>
            </a:r>
          </a:p>
          <a:p>
            <a:pPr marL="285750" indent="-285750">
              <a:buFontTx/>
              <a:buChar char="-"/>
            </a:pPr>
            <a:r>
              <a:rPr lang="en-US" sz="1800" dirty="0">
                <a:solidFill>
                  <a:srgbClr val="7F7F7F"/>
                </a:solidFill>
                <a:latin typeface="Calibri" charset="0"/>
                <a:ea typeface="Calibri" charset="0"/>
                <a:cs typeface="Calibri" charset="0"/>
              </a:rPr>
              <a:t>This also reduces chances for errors in modification, if the code needs to be changed.</a:t>
            </a:r>
          </a:p>
          <a:p>
            <a:pPr marL="285750" indent="-285750">
              <a:buFontTx/>
              <a:buChar char="-"/>
            </a:pPr>
            <a:r>
              <a:rPr lang="en-US" sz="1800" dirty="0">
                <a:solidFill>
                  <a:srgbClr val="7F7F7F"/>
                </a:solidFill>
                <a:latin typeface="Calibri" charset="0"/>
                <a:ea typeface="Calibri" charset="0"/>
                <a:cs typeface="Calibri" charset="0"/>
              </a:rPr>
              <a:t>Functions make the whole sketch smaller and more compact because sections of code are reused many times.</a:t>
            </a:r>
          </a:p>
          <a:p>
            <a:pPr marL="285750" indent="-285750">
              <a:buFontTx/>
              <a:buChar char="-"/>
            </a:pPr>
            <a:r>
              <a:rPr lang="en-US" sz="1800" dirty="0">
                <a:solidFill>
                  <a:srgbClr val="7F7F7F"/>
                </a:solidFill>
                <a:latin typeface="Calibri" charset="0"/>
                <a:ea typeface="Calibri" charset="0"/>
                <a:cs typeface="Calibri" charset="0"/>
              </a:rPr>
              <a:t>They make it easier to reuse code in other programs by making it more modular, and as a nice side effect, using functions also often makes the code more readable.</a:t>
            </a:r>
          </a:p>
          <a:p>
            <a:pPr marL="285750" indent="-285750">
              <a:buFontTx/>
              <a:buChar char="-"/>
            </a:pPr>
            <a:r>
              <a:rPr lang="en-US" sz="1800" dirty="0">
                <a:solidFill>
                  <a:srgbClr val="7F7F7F"/>
                </a:solidFill>
                <a:latin typeface="Calibri" charset="0"/>
                <a:ea typeface="Calibri" charset="0"/>
                <a:cs typeface="Calibri" charset="0"/>
              </a:rPr>
              <a:t>There are two required functions in an Arduino sketch, setup() and loop(). Other functions must be created outside the brackets of those two functions. As an example, we will create a simple function to multiply two numbers.</a:t>
            </a:r>
          </a:p>
          <a:p>
            <a:pPr marL="285750" indent="-285750">
              <a:buFontTx/>
              <a:buChar char="-"/>
            </a:pPr>
            <a:endParaRPr lang="en-US" sz="1800" dirty="0">
              <a:solidFill>
                <a:srgbClr val="7F7F7F"/>
              </a:solidFill>
              <a:latin typeface="Calibri" charset="0"/>
              <a:ea typeface="Calibri" charset="0"/>
              <a:cs typeface="Calibri" charset="0"/>
            </a:endParaRPr>
          </a:p>
          <a:p>
            <a:r>
              <a:rPr lang="en-US" sz="1800" dirty="0">
                <a:solidFill>
                  <a:srgbClr val="7F7F7F"/>
                </a:solidFill>
                <a:latin typeface="Calibri" charset="0"/>
                <a:ea typeface="Calibri" charset="0"/>
                <a:cs typeface="Calibri" charset="0"/>
              </a:rPr>
              <a:t>Try this example located in a folder on your Desktop: </a:t>
            </a:r>
            <a:r>
              <a:rPr lang="en-US" sz="1800" b="1" dirty="0">
                <a:solidFill>
                  <a:srgbClr val="7F7F7F"/>
                </a:solidFill>
                <a:latin typeface="Calibri" charset="0"/>
                <a:ea typeface="Calibri" charset="0"/>
                <a:cs typeface="Calibri" charset="0"/>
              </a:rPr>
              <a:t>p02_SpaceshipInterfaceFunctions</a:t>
            </a:r>
          </a:p>
        </p:txBody>
      </p:sp>
    </p:spTree>
    <p:extLst>
      <p:ext uri="{BB962C8B-B14F-4D97-AF65-F5344CB8AC3E}">
        <p14:creationId xmlns:p14="http://schemas.microsoft.com/office/powerpoint/2010/main" val="114702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266838"/>
            <a:ext cx="2459293" cy="5377243"/>
          </a:xfrm>
        </p:spPr>
        <p:txBody>
          <a:bodyPr>
            <a:noAutofit/>
          </a:bodyPr>
          <a:lstStyle/>
          <a:p>
            <a:pPr>
              <a:lnSpc>
                <a:spcPct val="100000"/>
              </a:lnSpc>
            </a:pPr>
            <a:r>
              <a:rPr lang="en-US" sz="1050"/>
              <a:t>Adafruit was founded in 2005 by MIT hacker &amp; engineer, Limor "Ladyada" Fried. Her goal was to create the best place online for learning electronics and making the best designed products for makers of all ages and skill levels. Adafruit has grown to over 100+ </a:t>
            </a:r>
            <a:r>
              <a:rPr lang="en-US" sz="1050">
                <a:hlinkClick r:id="rId2"/>
              </a:rPr>
              <a:t>employees</a:t>
            </a:r>
            <a:r>
              <a:rPr lang="en-US" sz="1050"/>
              <a:t> in the heart of NYC with a 50,000+ sq ft. factory. Adafruit has expanded offerings to include tools, equipment and electronics that Limor personally selects, tests and approves before going in to the Adafruit store. Limor was the </a:t>
            </a:r>
            <a:r>
              <a:rPr lang="en-US" sz="1050">
                <a:hlinkClick r:id="rId3"/>
              </a:rPr>
              <a:t>first female engineer on the cover of WIRED magazine</a:t>
            </a:r>
            <a:r>
              <a:rPr lang="en-US" sz="1050"/>
              <a:t>, awarded </a:t>
            </a:r>
            <a:r>
              <a:rPr lang="en-US" sz="1050">
                <a:hlinkClick r:id="rId4"/>
              </a:rPr>
              <a:t>Entrepreneur magazine's Entrepreneur of the year</a:t>
            </a:r>
            <a:r>
              <a:rPr lang="en-US" sz="1050"/>
              <a:t>, and was on </a:t>
            </a:r>
            <a:r>
              <a:rPr lang="en-US" sz="1050">
                <a:hlinkClick r:id="rId5"/>
              </a:rPr>
              <a:t>the cover of Make: Vol. 57</a:t>
            </a:r>
            <a:r>
              <a:rPr lang="en-US" sz="1050"/>
              <a:t>. Ladyada was a founding member of the NYC Industrial Business Advisory Council. Adafruit is ranked #11 in the top 20 USA manufacturing companies and </a:t>
            </a:r>
            <a:r>
              <a:rPr lang="en-US" sz="1050">
                <a:hlinkClick r:id="rId6"/>
              </a:rPr>
              <a:t>#1 in New York City</a:t>
            </a:r>
            <a:r>
              <a:rPr lang="en-US" sz="1050"/>
              <a:t> by Inc. 5000 "fastest growing private companies". Adafruit is featured in Google's </a:t>
            </a:r>
            <a:r>
              <a:rPr lang="en-US" sz="1050">
                <a:hlinkClick r:id="rId7"/>
              </a:rPr>
              <a:t>Economic Impact Report</a:t>
            </a:r>
            <a:r>
              <a:rPr lang="en-US" sz="1050"/>
              <a:t>. Limor was named a </a:t>
            </a:r>
            <a:r>
              <a:rPr lang="en-US" sz="1050">
                <a:hlinkClick r:id="rId8"/>
              </a:rPr>
              <a:t>WHITEHOUSE</a:t>
            </a:r>
            <a:r>
              <a:rPr lang="en-US" sz="1050"/>
              <a:t> </a:t>
            </a:r>
            <a:r>
              <a:rPr lang="en-US" sz="1050">
                <a:hlinkClick r:id="rId9"/>
              </a:rPr>
              <a:t>CHAMPION OF CHANGE</a:t>
            </a:r>
            <a:r>
              <a:rPr lang="en-US" sz="1050"/>
              <a:t> in 2016. Adafruit is a 100% woman owned company. </a:t>
            </a:r>
          </a:p>
        </p:txBody>
      </p:sp>
      <p:sp>
        <p:nvSpPr>
          <p:cNvPr id="3" name="Title 2"/>
          <p:cNvSpPr>
            <a:spLocks noGrp="1"/>
          </p:cNvSpPr>
          <p:nvPr>
            <p:ph type="title"/>
          </p:nvPr>
        </p:nvSpPr>
        <p:spPr>
          <a:xfrm>
            <a:off x="212655" y="698990"/>
            <a:ext cx="8574733" cy="567848"/>
          </a:xfrm>
        </p:spPr>
        <p:txBody>
          <a:bodyPr/>
          <a:lstStyle/>
          <a:p>
            <a:r>
              <a:rPr lang="en-US"/>
              <a:t>Adafruit and LadyAda</a:t>
            </a:r>
          </a:p>
        </p:txBody>
      </p:sp>
      <p:pic>
        <p:nvPicPr>
          <p:cNvPr id="5133" name="Picture 13" descr="https://www.adafruit.com/includes/templates/adafruit2013/images/limor-wir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1774" y="1350728"/>
            <a:ext cx="6192835" cy="442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0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6795" y="1931779"/>
            <a:ext cx="8572500" cy="2402196"/>
          </a:xfrm>
        </p:spPr>
        <p:txBody>
          <a:bodyPr>
            <a:normAutofit/>
          </a:bodyPr>
          <a:lstStyle/>
          <a:p>
            <a:r>
              <a:rPr lang="en-US" dirty="0">
                <a:latin typeface="Calibri" charset="0"/>
                <a:ea typeface="Calibri" charset="0"/>
                <a:cs typeface="Calibri" charset="0"/>
              </a:rPr>
              <a:t>Microcontroller</a:t>
            </a:r>
          </a:p>
          <a:p>
            <a:pPr lvl="1"/>
            <a:r>
              <a:rPr lang="en-US" dirty="0">
                <a:latin typeface="Calibri" charset="0"/>
                <a:ea typeface="Calibri" charset="0"/>
                <a:cs typeface="Calibri" charset="0"/>
              </a:rPr>
              <a:t>A board with a chip that can be programmed to do many different things</a:t>
            </a:r>
          </a:p>
          <a:p>
            <a:r>
              <a:rPr lang="en-US" dirty="0">
                <a:latin typeface="Calibri" charset="0"/>
                <a:ea typeface="Calibri" charset="0"/>
                <a:cs typeface="Calibri" charset="0"/>
              </a:rPr>
              <a:t>Inputs (digital and analog) </a:t>
            </a:r>
          </a:p>
          <a:p>
            <a:pPr lvl="1"/>
            <a:r>
              <a:rPr lang="en-US" dirty="0">
                <a:latin typeface="Calibri" charset="0"/>
                <a:ea typeface="Calibri" charset="0"/>
                <a:cs typeface="Calibri" charset="0"/>
              </a:rPr>
              <a:t>Read input from sensors like ultrasonic sensor and thermistor</a:t>
            </a:r>
          </a:p>
          <a:p>
            <a:r>
              <a:rPr lang="en-US" dirty="0">
                <a:latin typeface="Calibri" charset="0"/>
                <a:ea typeface="Calibri" charset="0"/>
                <a:cs typeface="Calibri" charset="0"/>
              </a:rPr>
              <a:t>Outputs</a:t>
            </a:r>
          </a:p>
          <a:p>
            <a:pPr lvl="1"/>
            <a:r>
              <a:rPr lang="en-US" dirty="0">
                <a:latin typeface="Calibri" charset="0"/>
                <a:ea typeface="Calibri" charset="0"/>
                <a:cs typeface="Calibri" charset="0"/>
              </a:rPr>
              <a:t>Drive Circuitry</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1028" name="Picture 4" descr="https://blog.safaribooksonline.com/wp-content/uploads/2013/07/audio-input-jack-conn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519" y="4083848"/>
            <a:ext cx="5268011" cy="2423285"/>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nataliab\AppData\Local\Microsoft\Windows\Temporary Internet Files\Content.IE5\IS5D2N0I\apple-laptop-comic--16257-larg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790" y="4635475"/>
            <a:ext cx="2241225" cy="127749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4" name="Curved Connector 13"/>
          <p:cNvCxnSpPr/>
          <p:nvPr/>
        </p:nvCxnSpPr>
        <p:spPr>
          <a:xfrm flipV="1">
            <a:off x="2296631" y="4689434"/>
            <a:ext cx="1095154" cy="1073414"/>
          </a:xfrm>
          <a:prstGeom prst="curvedConnector3">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391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119042"/>
          </a:xfrm>
        </p:spPr>
        <p:txBody>
          <a:bodyPr/>
          <a:lstStyle/>
          <a:p>
            <a:r>
              <a:rPr lang="en-US" dirty="0">
                <a:latin typeface="Calibri" charset="0"/>
                <a:ea typeface="Calibri" charset="0"/>
                <a:cs typeface="Calibri" charset="0"/>
              </a:rPr>
              <a:t>WS2812</a:t>
            </a:r>
          </a:p>
          <a:p>
            <a:r>
              <a:rPr lang="en-US" dirty="0">
                <a:latin typeface="Calibri" charset="0"/>
                <a:ea typeface="Calibri" charset="0"/>
                <a:cs typeface="Calibri" charset="0"/>
              </a:rPr>
              <a:t>Dedicated LED driver chip</a:t>
            </a:r>
          </a:p>
          <a:p>
            <a:r>
              <a:rPr lang="en-US" dirty="0">
                <a:latin typeface="Calibri" charset="0"/>
                <a:ea typeface="Calibri" charset="0"/>
                <a:cs typeface="Calibri" charset="0"/>
              </a:rPr>
              <a:t>Individually addressable</a:t>
            </a:r>
          </a:p>
          <a:p>
            <a:r>
              <a:rPr lang="en-US" dirty="0">
                <a:latin typeface="Calibri" charset="0"/>
                <a:ea typeface="Calibri" charset="0"/>
                <a:cs typeface="Calibri" charset="0"/>
              </a:rPr>
              <a:t>Use single-wire control protocol</a:t>
            </a:r>
          </a:p>
          <a:p>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More than your average LED</a:t>
            </a:r>
          </a:p>
        </p:txBody>
      </p:sp>
      <p:pic>
        <p:nvPicPr>
          <p:cNvPr id="3074" name="Picture 2" descr="leds_neo-close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475" y="4369943"/>
            <a:ext cx="3337912" cy="2190505"/>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s://www.adafruit.com/images/1200x900/146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9475" y="1545956"/>
            <a:ext cx="3339820" cy="2504865"/>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nataliab\Documents\Qbadge\pics\IMG_461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727"/>
          <a:stretch/>
        </p:blipFill>
        <p:spPr bwMode="auto">
          <a:xfrm>
            <a:off x="974665" y="4364138"/>
            <a:ext cx="4167180" cy="21963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8876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694310"/>
          </a:xfrm>
        </p:spPr>
        <p:txBody>
          <a:bodyPr>
            <a:normAutofit/>
          </a:bodyPr>
          <a:lstStyle/>
          <a:p>
            <a:r>
              <a:rPr lang="en-US" b="1" dirty="0">
                <a:solidFill>
                  <a:schemeClr val="tx1">
                    <a:lumMod val="50000"/>
                    <a:lumOff val="50000"/>
                  </a:schemeClr>
                </a:solidFill>
                <a:latin typeface="Calibri" charset="0"/>
                <a:ea typeface="Calibri" charset="0"/>
                <a:cs typeface="Calibri" charset="0"/>
              </a:rPr>
              <a:t>Ground</a:t>
            </a:r>
          </a:p>
          <a:p>
            <a:r>
              <a:rPr lang="en-US" b="1" dirty="0">
                <a:solidFill>
                  <a:srgbClr val="FF0000"/>
                </a:solidFill>
                <a:latin typeface="Calibri" charset="0"/>
                <a:ea typeface="Calibri" charset="0"/>
                <a:cs typeface="Calibri" charset="0"/>
              </a:rPr>
              <a:t>Power</a:t>
            </a:r>
          </a:p>
          <a:p>
            <a:r>
              <a:rPr lang="en-US" b="1" dirty="0">
                <a:solidFill>
                  <a:srgbClr val="00B050"/>
                </a:solidFill>
                <a:latin typeface="Calibri" charset="0"/>
                <a:ea typeface="Calibri" charset="0"/>
                <a:cs typeface="Calibri" charset="0"/>
              </a:rPr>
              <a:t>Din</a:t>
            </a:r>
            <a:endParaRPr lang="en-US" b="1" dirty="0">
              <a:solidFill>
                <a:srgbClr val="FF0000"/>
              </a:solidFill>
              <a:latin typeface="Calibri" charset="0"/>
              <a:ea typeface="Calibri" charset="0"/>
              <a:cs typeface="Calibri" charset="0"/>
            </a:endParaRPr>
          </a:p>
          <a:p>
            <a:r>
              <a:rPr lang="en-US" b="1" dirty="0" err="1">
                <a:solidFill>
                  <a:schemeClr val="accent1">
                    <a:lumMod val="75000"/>
                  </a:schemeClr>
                </a:solidFill>
                <a:latin typeface="Calibri" charset="0"/>
                <a:ea typeface="Calibri" charset="0"/>
                <a:cs typeface="Calibri" charset="0"/>
              </a:rPr>
              <a:t>Dout</a:t>
            </a:r>
            <a:endParaRPr lang="en-US" b="1" dirty="0">
              <a:solidFill>
                <a:schemeClr val="accent1">
                  <a:lumMod val="75000"/>
                </a:schemeClr>
              </a:solidFill>
              <a:latin typeface="Calibri" charset="0"/>
              <a:ea typeface="Calibri" charset="0"/>
              <a:cs typeface="Calibri" charset="0"/>
            </a:endParaRPr>
          </a:p>
        </p:txBody>
      </p:sp>
      <p:sp>
        <p:nvSpPr>
          <p:cNvPr id="3" name="Title 2"/>
          <p:cNvSpPr>
            <a:spLocks noGrp="1"/>
          </p:cNvSpPr>
          <p:nvPr>
            <p:ph type="title"/>
          </p:nvPr>
        </p:nvSpPr>
        <p:spPr>
          <a:xfrm>
            <a:off x="212655" y="698990"/>
            <a:ext cx="8574733" cy="567848"/>
          </a:xfrm>
        </p:spPr>
        <p:txBody>
          <a:bodyPr/>
          <a:lstStyle/>
          <a:p>
            <a:r>
              <a:rPr lang="en-US">
                <a:latin typeface="Calibri" charset="0"/>
                <a:ea typeface="Calibri" charset="0"/>
                <a:cs typeface="Calibri" charset="0"/>
              </a:rPr>
              <a:t>Flora + </a:t>
            </a:r>
            <a:r>
              <a:rPr lang="en-US" dirty="0">
                <a:latin typeface="Calibri" charset="0"/>
                <a:ea typeface="Calibri" charset="0"/>
                <a:cs typeface="Calibri" charset="0"/>
              </a:rPr>
              <a:t>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For your sweet rave parties. Or practical applications.</a:t>
            </a:r>
          </a:p>
        </p:txBody>
      </p:sp>
      <p:pic>
        <p:nvPicPr>
          <p:cNvPr id="2050" name="Picture 2" descr="flora_1060insitu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244" y="1931779"/>
            <a:ext cx="5781052" cy="4444184"/>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Freeform 16"/>
          <p:cNvSpPr/>
          <p:nvPr/>
        </p:nvSpPr>
        <p:spPr bwMode="auto">
          <a:xfrm>
            <a:off x="5446643" y="4412974"/>
            <a:ext cx="1325218" cy="1137648"/>
          </a:xfrm>
          <a:custGeom>
            <a:avLst/>
            <a:gdLst>
              <a:gd name="connsiteX0" fmla="*/ 0 w 1325218"/>
              <a:gd name="connsiteY0" fmla="*/ 0 h 1137648"/>
              <a:gd name="connsiteX1" fmla="*/ 331305 w 1325218"/>
              <a:gd name="connsiteY1" fmla="*/ 106017 h 1137648"/>
              <a:gd name="connsiteX2" fmla="*/ 649357 w 1325218"/>
              <a:gd name="connsiteY2" fmla="*/ 569843 h 1137648"/>
              <a:gd name="connsiteX3" fmla="*/ 1086679 w 1325218"/>
              <a:gd name="connsiteY3" fmla="*/ 1113183 h 1137648"/>
              <a:gd name="connsiteX4" fmla="*/ 1325218 w 1325218"/>
              <a:gd name="connsiteY4" fmla="*/ 1020417 h 113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218" h="1137648">
                <a:moveTo>
                  <a:pt x="0" y="0"/>
                </a:moveTo>
                <a:cubicBezTo>
                  <a:pt x="111539" y="5521"/>
                  <a:pt x="223079" y="11043"/>
                  <a:pt x="331305" y="106017"/>
                </a:cubicBezTo>
                <a:cubicBezTo>
                  <a:pt x="439531" y="200991"/>
                  <a:pt x="523461" y="401982"/>
                  <a:pt x="649357" y="569843"/>
                </a:cubicBezTo>
                <a:cubicBezTo>
                  <a:pt x="775253" y="737704"/>
                  <a:pt x="974036" y="1038087"/>
                  <a:pt x="1086679" y="1113183"/>
                </a:cubicBezTo>
                <a:cubicBezTo>
                  <a:pt x="1199323" y="1188279"/>
                  <a:pt x="1283253" y="1071217"/>
                  <a:pt x="1325218" y="1020417"/>
                </a:cubicBezTo>
              </a:path>
            </a:pathLst>
          </a:custGeom>
          <a:noFill/>
          <a:ln w="44450">
            <a:solidFill>
              <a:schemeClr val="tx1">
                <a:lumMod val="75000"/>
                <a:lumOff val="25000"/>
              </a:schemeClr>
            </a:solidFill>
          </a:ln>
          <a:extLst/>
        </p:spPr>
        <p:txBody>
          <a:bodyPr rtlCol="0" anchor="ctr"/>
          <a:lstStyle/>
          <a:p>
            <a:pPr algn="ctr"/>
            <a:endParaRPr lang="en-US"/>
          </a:p>
        </p:txBody>
      </p:sp>
      <p:sp>
        <p:nvSpPr>
          <p:cNvPr id="20" name="Freeform 19"/>
          <p:cNvSpPr/>
          <p:nvPr/>
        </p:nvSpPr>
        <p:spPr bwMode="auto">
          <a:xfrm>
            <a:off x="5327374" y="3021496"/>
            <a:ext cx="1378226" cy="2411895"/>
          </a:xfrm>
          <a:custGeom>
            <a:avLst/>
            <a:gdLst>
              <a:gd name="connsiteX0" fmla="*/ 1378226 w 1378226"/>
              <a:gd name="connsiteY0" fmla="*/ 2411895 h 2411895"/>
              <a:gd name="connsiteX1" fmla="*/ 0 w 1378226"/>
              <a:gd name="connsiteY1" fmla="*/ 0 h 2411895"/>
            </a:gdLst>
            <a:ahLst/>
            <a:cxnLst>
              <a:cxn ang="0">
                <a:pos x="connsiteX0" y="connsiteY0"/>
              </a:cxn>
              <a:cxn ang="0">
                <a:pos x="connsiteX1" y="connsiteY1"/>
              </a:cxn>
            </a:cxnLst>
            <a:rect l="l" t="t" r="r" b="b"/>
            <a:pathLst>
              <a:path w="1378226" h="2411895">
                <a:moveTo>
                  <a:pt x="1378226" y="2411895"/>
                </a:moveTo>
                <a:cubicBezTo>
                  <a:pt x="834887" y="1423504"/>
                  <a:pt x="291548" y="435113"/>
                  <a:pt x="0" y="0"/>
                </a:cubicBezTo>
              </a:path>
            </a:pathLst>
          </a:custGeom>
          <a:noFill/>
          <a:ln w="44450">
            <a:solidFill>
              <a:schemeClr val="tx1">
                <a:lumMod val="75000"/>
                <a:lumOff val="25000"/>
              </a:schemeClr>
            </a:solidFill>
          </a:ln>
          <a:extLst/>
        </p:spPr>
        <p:txBody>
          <a:bodyPr rtlCol="0" anchor="ctr"/>
          <a:lstStyle/>
          <a:p>
            <a:pPr algn="ctr"/>
            <a:endParaRPr lang="en-US"/>
          </a:p>
        </p:txBody>
      </p:sp>
      <p:sp>
        <p:nvSpPr>
          <p:cNvPr id="21" name="Freeform 20"/>
          <p:cNvSpPr/>
          <p:nvPr/>
        </p:nvSpPr>
        <p:spPr bwMode="auto">
          <a:xfrm>
            <a:off x="5393635" y="2796209"/>
            <a:ext cx="1989609" cy="3130072"/>
          </a:xfrm>
          <a:custGeom>
            <a:avLst/>
            <a:gdLst>
              <a:gd name="connsiteX0" fmla="*/ 0 w 1989609"/>
              <a:gd name="connsiteY0" fmla="*/ 2411895 h 3130072"/>
              <a:gd name="connsiteX1" fmla="*/ 291548 w 1989609"/>
              <a:gd name="connsiteY1" fmla="*/ 2544417 h 3130072"/>
              <a:gd name="connsiteX2" fmla="*/ 742122 w 1989609"/>
              <a:gd name="connsiteY2" fmla="*/ 2809461 h 3130072"/>
              <a:gd name="connsiteX3" fmla="*/ 954156 w 1989609"/>
              <a:gd name="connsiteY3" fmla="*/ 2968487 h 3130072"/>
              <a:gd name="connsiteX4" fmla="*/ 1166191 w 1989609"/>
              <a:gd name="connsiteY4" fmla="*/ 3101008 h 3130072"/>
              <a:gd name="connsiteX5" fmla="*/ 1563756 w 1989609"/>
              <a:gd name="connsiteY5" fmla="*/ 3114261 h 3130072"/>
              <a:gd name="connsiteX6" fmla="*/ 1868556 w 1989609"/>
              <a:gd name="connsiteY6" fmla="*/ 2915478 h 3130072"/>
              <a:gd name="connsiteX7" fmla="*/ 1987826 w 1989609"/>
              <a:gd name="connsiteY7" fmla="*/ 2729948 h 3130072"/>
              <a:gd name="connsiteX8" fmla="*/ 1921565 w 1989609"/>
              <a:gd name="connsiteY8" fmla="*/ 2517913 h 3130072"/>
              <a:gd name="connsiteX9" fmla="*/ 1683026 w 1989609"/>
              <a:gd name="connsiteY9" fmla="*/ 2411895 h 3130072"/>
              <a:gd name="connsiteX10" fmla="*/ 1603513 w 1989609"/>
              <a:gd name="connsiteY10" fmla="*/ 2372139 h 3130072"/>
              <a:gd name="connsiteX11" fmla="*/ 331304 w 1989609"/>
              <a:gd name="connsiteY11" fmla="*/ 0 h 313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9609" h="3130072">
                <a:moveTo>
                  <a:pt x="0" y="2411895"/>
                </a:moveTo>
                <a:cubicBezTo>
                  <a:pt x="83930" y="2445025"/>
                  <a:pt x="167861" y="2478156"/>
                  <a:pt x="291548" y="2544417"/>
                </a:cubicBezTo>
                <a:cubicBezTo>
                  <a:pt x="415235" y="2610678"/>
                  <a:pt x="631687" y="2738783"/>
                  <a:pt x="742122" y="2809461"/>
                </a:cubicBezTo>
                <a:cubicBezTo>
                  <a:pt x="852557" y="2880139"/>
                  <a:pt x="883478" y="2919896"/>
                  <a:pt x="954156" y="2968487"/>
                </a:cubicBezTo>
                <a:cubicBezTo>
                  <a:pt x="1024834" y="3017078"/>
                  <a:pt x="1064591" y="3076712"/>
                  <a:pt x="1166191" y="3101008"/>
                </a:cubicBezTo>
                <a:cubicBezTo>
                  <a:pt x="1267791" y="3125304"/>
                  <a:pt x="1446695" y="3145183"/>
                  <a:pt x="1563756" y="3114261"/>
                </a:cubicBezTo>
                <a:cubicBezTo>
                  <a:pt x="1680817" y="3083339"/>
                  <a:pt x="1797878" y="2979530"/>
                  <a:pt x="1868556" y="2915478"/>
                </a:cubicBezTo>
                <a:cubicBezTo>
                  <a:pt x="1939234" y="2851426"/>
                  <a:pt x="1978991" y="2796209"/>
                  <a:pt x="1987826" y="2729948"/>
                </a:cubicBezTo>
                <a:cubicBezTo>
                  <a:pt x="1996661" y="2663687"/>
                  <a:pt x="1972365" y="2570922"/>
                  <a:pt x="1921565" y="2517913"/>
                </a:cubicBezTo>
                <a:cubicBezTo>
                  <a:pt x="1870765" y="2464904"/>
                  <a:pt x="1736035" y="2436191"/>
                  <a:pt x="1683026" y="2411895"/>
                </a:cubicBezTo>
                <a:cubicBezTo>
                  <a:pt x="1630017" y="2387599"/>
                  <a:pt x="1828800" y="2774121"/>
                  <a:pt x="1603513" y="2372139"/>
                </a:cubicBezTo>
                <a:cubicBezTo>
                  <a:pt x="1378226" y="1970157"/>
                  <a:pt x="530087" y="450574"/>
                  <a:pt x="331304" y="0"/>
                </a:cubicBezTo>
              </a:path>
            </a:pathLst>
          </a:custGeom>
          <a:noFill/>
          <a:ln w="44450">
            <a:solidFill>
              <a:srgbClr val="FF0000"/>
            </a:solidFill>
          </a:ln>
          <a:extLst/>
        </p:spPr>
        <p:txBody>
          <a:bodyPr rtlCol="0" anchor="ctr"/>
          <a:lstStyle/>
          <a:p>
            <a:pPr algn="ctr"/>
            <a:endParaRPr lang="en-US"/>
          </a:p>
        </p:txBody>
      </p:sp>
      <p:sp>
        <p:nvSpPr>
          <p:cNvPr id="22" name="Freeform 21"/>
          <p:cNvSpPr/>
          <p:nvPr/>
        </p:nvSpPr>
        <p:spPr bwMode="auto">
          <a:xfrm>
            <a:off x="5552661" y="4669662"/>
            <a:ext cx="1555298" cy="1046179"/>
          </a:xfrm>
          <a:custGeom>
            <a:avLst/>
            <a:gdLst>
              <a:gd name="connsiteX0" fmla="*/ 0 w 1555298"/>
              <a:gd name="connsiteY0" fmla="*/ 8355 h 1046179"/>
              <a:gd name="connsiteX1" fmla="*/ 132522 w 1555298"/>
              <a:gd name="connsiteY1" fmla="*/ 74616 h 1046179"/>
              <a:gd name="connsiteX2" fmla="*/ 424069 w 1555298"/>
              <a:gd name="connsiteY2" fmla="*/ 551695 h 1046179"/>
              <a:gd name="connsiteX3" fmla="*/ 887896 w 1555298"/>
              <a:gd name="connsiteY3" fmla="*/ 975764 h 1046179"/>
              <a:gd name="connsiteX4" fmla="*/ 1126435 w 1555298"/>
              <a:gd name="connsiteY4" fmla="*/ 1028773 h 1046179"/>
              <a:gd name="connsiteX5" fmla="*/ 1378226 w 1555298"/>
              <a:gd name="connsiteY5" fmla="*/ 1042025 h 1046179"/>
              <a:gd name="connsiteX6" fmla="*/ 1550504 w 1555298"/>
              <a:gd name="connsiteY6" fmla="*/ 962512 h 1046179"/>
              <a:gd name="connsiteX7" fmla="*/ 1524000 w 1555298"/>
              <a:gd name="connsiteY7" fmla="*/ 843242 h 104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298" h="1046179">
                <a:moveTo>
                  <a:pt x="0" y="8355"/>
                </a:moveTo>
                <a:cubicBezTo>
                  <a:pt x="30922" y="-3793"/>
                  <a:pt x="61844" y="-15941"/>
                  <a:pt x="132522" y="74616"/>
                </a:cubicBezTo>
                <a:cubicBezTo>
                  <a:pt x="203200" y="165173"/>
                  <a:pt x="298173" y="401504"/>
                  <a:pt x="424069" y="551695"/>
                </a:cubicBezTo>
                <a:cubicBezTo>
                  <a:pt x="549965" y="701886"/>
                  <a:pt x="770835" y="896251"/>
                  <a:pt x="887896" y="975764"/>
                </a:cubicBezTo>
                <a:cubicBezTo>
                  <a:pt x="1004957" y="1055277"/>
                  <a:pt x="1044713" y="1017730"/>
                  <a:pt x="1126435" y="1028773"/>
                </a:cubicBezTo>
                <a:cubicBezTo>
                  <a:pt x="1208157" y="1039816"/>
                  <a:pt x="1307548" y="1053069"/>
                  <a:pt x="1378226" y="1042025"/>
                </a:cubicBezTo>
                <a:cubicBezTo>
                  <a:pt x="1448904" y="1030982"/>
                  <a:pt x="1526208" y="995643"/>
                  <a:pt x="1550504" y="962512"/>
                </a:cubicBezTo>
                <a:cubicBezTo>
                  <a:pt x="1574800" y="929381"/>
                  <a:pt x="1497496" y="878581"/>
                  <a:pt x="1524000" y="843242"/>
                </a:cubicBezTo>
              </a:path>
            </a:pathLst>
          </a:custGeom>
          <a:noFill/>
          <a:ln w="44450">
            <a:solidFill>
              <a:srgbClr val="00B050"/>
            </a:solidFill>
          </a:ln>
          <a:extLst/>
        </p:spPr>
        <p:txBody>
          <a:bodyPr rtlCol="0" anchor="ctr"/>
          <a:lstStyle/>
          <a:p>
            <a:pPr algn="ctr"/>
            <a:endParaRPr lang="en-US"/>
          </a:p>
        </p:txBody>
      </p:sp>
      <p:cxnSp>
        <p:nvCxnSpPr>
          <p:cNvPr id="30" name="Straight Arrow Connector 29"/>
          <p:cNvCxnSpPr/>
          <p:nvPr/>
        </p:nvCxnSpPr>
        <p:spPr>
          <a:xfrm flipH="1" flipV="1">
            <a:off x="5612309" y="304629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71048" y="3871427"/>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6506817" y="4682914"/>
            <a:ext cx="278296" cy="523090"/>
          </a:xfrm>
          <a:prstGeom prst="straightConnector1">
            <a:avLst/>
          </a:prstGeom>
          <a:ln w="38100">
            <a:gradFill>
              <a:gsLst>
                <a:gs pos="38000">
                  <a:srgbClr val="00AF78"/>
                </a:gs>
                <a:gs pos="61000">
                  <a:srgbClr val="00B050"/>
                </a:gs>
                <a:gs pos="32000">
                  <a:schemeClr val="bg2"/>
                </a:gs>
                <a:gs pos="100000">
                  <a:srgbClr val="00B050"/>
                </a:gs>
              </a:gsLst>
              <a:lin ang="5400000" scaled="0"/>
            </a:gra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4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b="1" dirty="0">
                <a:solidFill>
                  <a:srgbClr val="0000FF"/>
                </a:solidFill>
                <a:latin typeface="Calibri" charset="0"/>
                <a:ea typeface="Calibri" charset="0"/>
                <a:cs typeface="Calibri" charset="0"/>
              </a:rPr>
              <a:t>GND</a:t>
            </a:r>
            <a:r>
              <a:rPr lang="en-US" b="1" dirty="0">
                <a:solidFill>
                  <a:schemeClr val="accent1">
                    <a:lumMod val="75000"/>
                  </a:schemeClr>
                </a:solidFill>
                <a:latin typeface="Calibri" charset="0"/>
                <a:ea typeface="Calibri" charset="0"/>
                <a:cs typeface="Calibri" charset="0"/>
              </a:rPr>
              <a:t>, </a:t>
            </a:r>
            <a:r>
              <a:rPr lang="en-US" b="1" dirty="0">
                <a:solidFill>
                  <a:srgbClr val="5CF35D"/>
                </a:solidFill>
                <a:latin typeface="Calibri" charset="0"/>
                <a:ea typeface="Calibri" charset="0"/>
                <a:cs typeface="Calibri" charset="0"/>
              </a:rPr>
              <a:t>D1</a:t>
            </a:r>
            <a:r>
              <a:rPr lang="en-US" b="1" dirty="0">
                <a:solidFill>
                  <a:schemeClr val="accent1">
                    <a:lumMod val="75000"/>
                  </a:schemeClr>
                </a:solidFill>
                <a:latin typeface="Calibri" charset="0"/>
                <a:ea typeface="Calibri" charset="0"/>
                <a:cs typeface="Calibri" charset="0"/>
              </a:rPr>
              <a:t>, </a:t>
            </a:r>
            <a:r>
              <a:rPr lang="en-US" b="1" dirty="0" err="1">
                <a:solidFill>
                  <a:srgbClr val="FF0000"/>
                </a:solidFill>
                <a:latin typeface="Calibri" charset="0"/>
                <a:ea typeface="Calibri" charset="0"/>
                <a:cs typeface="Calibri" charset="0"/>
              </a:rPr>
              <a:t>Vout</a:t>
            </a:r>
            <a:r>
              <a:rPr lang="en-US" b="1" dirty="0">
                <a:solidFill>
                  <a:srgbClr val="FF0000"/>
                </a:solidFill>
                <a:latin typeface="Calibri" charset="0"/>
                <a:ea typeface="Calibri" charset="0"/>
                <a:cs typeface="Calibri" charset="0"/>
              </a:rPr>
              <a:t> (5V)</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Gemma + NeoPixels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A closer look</a:t>
            </a:r>
          </a:p>
        </p:txBody>
      </p:sp>
      <p:pic>
        <p:nvPicPr>
          <p:cNvPr id="5" name="Picture 2" descr="leds_gemma-neopixel-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19" y="2720599"/>
            <a:ext cx="7620000" cy="26384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097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212655" y="698990"/>
            <a:ext cx="8574733" cy="567848"/>
          </a:xfrm>
        </p:spPr>
        <p:txBody>
          <a:bodyPr/>
          <a:lstStyle/>
          <a:p>
            <a:r>
              <a:rPr lang="en-US"/>
              <a:t>Circuit Playground + Alligator Clips + NeoPixel</a:t>
            </a:r>
          </a:p>
        </p:txBody>
      </p:sp>
      <p:sp>
        <p:nvSpPr>
          <p:cNvPr id="4" name="Text Placeholder 3"/>
          <p:cNvSpPr>
            <a:spLocks noGrp="1"/>
          </p:cNvSpPr>
          <p:nvPr>
            <p:ph type="body" idx="13"/>
          </p:nvPr>
        </p:nvSpPr>
        <p:spPr/>
        <p:txBody>
          <a:bodyPr/>
          <a:lstStyle/>
          <a:p>
            <a:r>
              <a:rPr lang="en-US"/>
              <a:t>Modding simple.ino -&gt; GetSET Wearables Packet</a:t>
            </a:r>
          </a:p>
        </p:txBody>
      </p:sp>
      <p:sp>
        <p:nvSpPr>
          <p:cNvPr id="6" name="Rectangle 5"/>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pic>
        <p:nvPicPr>
          <p:cNvPr id="7" name="Picture 2" descr="circuit_playground_plainboard.jpg">
            <a:extLst>
              <a:ext uri="{FF2B5EF4-FFF2-40B4-BE49-F238E27FC236}">
                <a16:creationId xmlns:a16="http://schemas.microsoft.com/office/drawing/2014/main" id="{A974FA76-E32B-49CF-96C0-39FB365BF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55" y="1964655"/>
            <a:ext cx="4412204" cy="33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14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NeoPixels</a:t>
            </a:r>
          </a:p>
        </p:txBody>
      </p:sp>
      <p:sp>
        <p:nvSpPr>
          <p:cNvPr id="4" name="Text Placeholder 3"/>
          <p:cNvSpPr>
            <a:spLocks noGrp="1"/>
          </p:cNvSpPr>
          <p:nvPr>
            <p:ph type="body" idx="13"/>
          </p:nvPr>
        </p:nvSpPr>
        <p:spPr/>
        <p:txBody>
          <a:bodyPr/>
          <a:lstStyle/>
          <a:p>
            <a:r>
              <a:rPr lang="en-US"/>
              <a:t>Use the Adafruit NeoPixel Libraries!</a:t>
            </a:r>
          </a:p>
        </p:txBody>
      </p:sp>
      <p:sp>
        <p:nvSpPr>
          <p:cNvPr id="5" name="Rectangle 1"/>
          <p:cNvSpPr>
            <a:spLocks noGrp="1" noChangeArrowheads="1"/>
          </p:cNvSpPr>
          <p:nvPr>
            <p:ph idx="1"/>
          </p:nvPr>
        </p:nvSpPr>
        <p:spPr bwMode="auto">
          <a:xfrm>
            <a:off x="214888" y="2077411"/>
            <a:ext cx="716811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All NeoPixel sketches begin by including the header file: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#include</a:t>
            </a:r>
            <a:r>
              <a:rPr kumimoji="0" lang="en-US" altLang="en-US" sz="1200" b="0" i="0" u="none" strike="noStrike" cap="none" normalizeH="0" baseline="0">
                <a:ln>
                  <a:noFill/>
                </a:ln>
                <a:solidFill>
                  <a:srgbClr val="333333"/>
                </a:solidFill>
                <a:effectLst/>
                <a:latin typeface="Consolas" panose="020B0609020204030204" pitchFamily="49" charset="0"/>
              </a:rPr>
              <a:t> </a:t>
            </a:r>
            <a:r>
              <a:rPr kumimoji="0" lang="en-US" altLang="en-US" sz="1200" b="0" i="0" u="none" strike="noStrike" cap="none" normalizeH="0" baseline="0">
                <a:ln>
                  <a:noFill/>
                </a:ln>
                <a:solidFill>
                  <a:srgbClr val="183691"/>
                </a:solidFill>
                <a:effectLst/>
                <a:latin typeface="Consolas" panose="020B0609020204030204" pitchFamily="49" charset="0"/>
              </a:rPr>
              <a:t>&lt;Adafruit_NeoPixel.h&gt;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n-US" altLang="en-US" sz="1200">
              <a:solidFill>
                <a:srgbClr val="18369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 block of code that follows is mostly descriptive comments.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Only the last line is really doing any work:</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#define</a:t>
            </a:r>
            <a:r>
              <a:rPr kumimoji="0" lang="en-US" altLang="en-US" sz="1200" b="0" i="0" u="none" strike="noStrike" cap="none" normalizeH="0" baseline="0">
                <a:ln>
                  <a:noFill/>
                </a:ln>
                <a:solidFill>
                  <a:srgbClr val="333333"/>
                </a:solidFill>
                <a:effectLst/>
                <a:latin typeface="Consolas" panose="020B0609020204030204" pitchFamily="49" charset="0"/>
              </a:rPr>
              <a:t> PIN </a:t>
            </a:r>
            <a:r>
              <a:rPr kumimoji="0" lang="en-US" altLang="en-US" sz="1200" b="0" i="0" u="none" strike="noStrike" cap="none" normalizeH="0" baseline="0">
                <a:ln>
                  <a:noFill/>
                </a:ln>
                <a:solidFill>
                  <a:srgbClr val="0086B3"/>
                </a:solidFill>
                <a:effectLst/>
                <a:latin typeface="Consolas" panose="020B0609020204030204" pitchFamily="49" charset="0"/>
              </a:rPr>
              <a:t>6</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1 = number of pixels in strip</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2 = pin number (most are valid)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Parameter 3 = pixel type flags, add together as needed:</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NEO_KHZ800 800 KHz bitstream (most NeoPixel products w/WS2812 LEDs)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NEO_KHZ400 400 KHz (classic 'v1' (not v2) FLORA pixels, WS2811 drivers)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NEO_GRB Pixels are wired for GRB bitstream (most NeoPixel products)</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969896"/>
                </a:solidFill>
                <a:effectLst/>
                <a:latin typeface="Consolas" panose="020B0609020204030204" pitchFamily="49" charset="0"/>
              </a:rPr>
              <a:t>// NEO_RGB Pixels are wired for RGB bitstream (v1 FLORA pixels, not v2)</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 strip = </a:t>
            </a:r>
            <a:r>
              <a:rPr kumimoji="0" lang="en-US" altLang="en-US" sz="1200" b="0" i="0" u="none" strike="noStrike" cap="none" normalizeH="0" baseline="0">
                <a:ln>
                  <a:noFill/>
                </a:ln>
                <a:solidFill>
                  <a:srgbClr val="0086B3"/>
                </a:solidFill>
                <a:effectLst/>
                <a:latin typeface="Consolas" panose="020B0609020204030204" pitchFamily="49" charset="0"/>
              </a:rPr>
              <a:t>Adafruit_NeoPixel</a:t>
            </a:r>
            <a:r>
              <a:rPr kumimoji="0" lang="en-US" altLang="en-US" sz="1200" b="0" i="0" u="none" strike="noStrike" cap="none" normalizeH="0" baseline="0">
                <a:ln>
                  <a:noFill/>
                </a:ln>
                <a:solidFill>
                  <a:srgbClr val="333333"/>
                </a:solidFill>
                <a:effectLst/>
                <a:latin typeface="Consolas" panose="020B0609020204030204" pitchFamily="49" charset="0"/>
              </a:rPr>
              <a:t>(</a:t>
            </a:r>
            <a:r>
              <a:rPr kumimoji="0" lang="en-US" altLang="en-US" sz="1200" b="0" i="0" u="none" strike="noStrike" cap="none" normalizeH="0" baseline="0">
                <a:ln>
                  <a:noFill/>
                </a:ln>
                <a:solidFill>
                  <a:srgbClr val="0086B3"/>
                </a:solidFill>
                <a:effectLst/>
                <a:latin typeface="Consolas" panose="020B0609020204030204" pitchFamily="49" charset="0"/>
              </a:rPr>
              <a:t>60</a:t>
            </a:r>
            <a:r>
              <a:rPr kumimoji="0" lang="en-US" altLang="en-US" sz="1200" b="0" i="0" u="none" strike="noStrike" cap="none" normalizeH="0" baseline="0">
                <a:ln>
                  <a:noFill/>
                </a:ln>
                <a:solidFill>
                  <a:srgbClr val="333333"/>
                </a:solidFill>
                <a:effectLst/>
                <a:latin typeface="Consolas" panose="020B0609020204030204" pitchFamily="49" charset="0"/>
              </a:rPr>
              <a:t>, PIN, NEO_GRB + NEO_KHZ800);</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349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698990"/>
            <a:ext cx="8574733" cy="567848"/>
          </a:xfrm>
        </p:spPr>
        <p:txBody>
          <a:bodyPr/>
          <a:lstStyle/>
          <a:p>
            <a:r>
              <a:rPr lang="en-US"/>
              <a:t>Controlling the NeoPixels</a:t>
            </a:r>
          </a:p>
        </p:txBody>
      </p:sp>
      <p:sp>
        <p:nvSpPr>
          <p:cNvPr id="4" name="Text Placeholder 3"/>
          <p:cNvSpPr>
            <a:spLocks noGrp="1"/>
          </p:cNvSpPr>
          <p:nvPr>
            <p:ph type="body" idx="13"/>
          </p:nvPr>
        </p:nvSpPr>
        <p:spPr/>
        <p:txBody>
          <a:bodyPr/>
          <a:lstStyle/>
          <a:p>
            <a:endParaRPr lang="en-US"/>
          </a:p>
        </p:txBody>
      </p:sp>
      <p:sp>
        <p:nvSpPr>
          <p:cNvPr id="5" name="Rectangle 1"/>
          <p:cNvSpPr>
            <a:spLocks noGrp="1" noChangeArrowheads="1"/>
          </p:cNvSpPr>
          <p:nvPr>
            <p:ph idx="1"/>
          </p:nvPr>
        </p:nvSpPr>
        <p:spPr bwMode="auto">
          <a:xfrm>
            <a:off x="212655" y="1822774"/>
            <a:ext cx="8574733" cy="33547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333333"/>
                </a:solidFill>
                <a:effectLst/>
                <a:latin typeface="Proxima Nova"/>
              </a:rPr>
              <a:t>Then, in the setup() function, call begin() to prepare the data pin for NeoPixel output: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A71D5D"/>
                </a:solidFill>
                <a:effectLst/>
                <a:latin typeface="Consolas" panose="020B0609020204030204" pitchFamily="49" charset="0"/>
              </a:rPr>
              <a:t>void</a:t>
            </a:r>
            <a:r>
              <a:rPr kumimoji="0" lang="en-US" altLang="en-US" sz="1200" b="0" i="0" u="none" strike="noStrike" cap="none" normalizeH="0" baseline="0">
                <a:ln>
                  <a:noFill/>
                </a:ln>
                <a:solidFill>
                  <a:srgbClr val="333333"/>
                </a:solidFill>
                <a:effectLst/>
                <a:latin typeface="Consolas" panose="020B0609020204030204" pitchFamily="49" charset="0"/>
              </a:rPr>
              <a:t> setup() {</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strip.</a:t>
            </a:r>
            <a:r>
              <a:rPr kumimoji="0" lang="en-US" altLang="en-US" sz="1200" b="0" i="0" u="none" strike="noStrike" cap="none" normalizeH="0" baseline="0">
                <a:ln>
                  <a:noFill/>
                </a:ln>
                <a:solidFill>
                  <a:srgbClr val="A71D5D"/>
                </a:solidFill>
                <a:effectLst/>
                <a:latin typeface="Consolas" panose="020B0609020204030204" pitchFamily="49" charset="0"/>
              </a:rPr>
              <a:t>begin</a:t>
            </a: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    strip.show(); </a:t>
            </a:r>
            <a:r>
              <a:rPr kumimoji="0" lang="en-US" altLang="en-US" sz="1200" b="0" i="0" u="none" strike="noStrike" cap="none" normalizeH="0" baseline="0">
                <a:ln>
                  <a:noFill/>
                </a:ln>
                <a:solidFill>
                  <a:srgbClr val="969896"/>
                </a:solidFill>
                <a:effectLst/>
                <a:latin typeface="Consolas" panose="020B0609020204030204" pitchFamily="49" charset="0"/>
              </a:rPr>
              <a:t>// Initialize all pixels to 'off'</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a:t>
            </a:r>
            <a:endParaRPr kumimoji="0" lang="en-US" altLang="en-US" sz="1200" b="0" i="0" u="none" strike="noStrike" cap="none" normalizeH="0" baseline="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a:ln>
                  <a:noFill/>
                </a:ln>
                <a:solidFill>
                  <a:srgbClr val="333333"/>
                </a:solidFill>
                <a:effectLst/>
                <a:latin typeface="Proxima Nova"/>
              </a:rPr>
            </a:br>
            <a:r>
              <a:rPr kumimoji="0" lang="en-US" altLang="en-US" sz="2000" b="0" i="0" u="none" strike="noStrike" cap="none" normalizeH="0" baseline="0">
                <a:ln>
                  <a:noFill/>
                </a:ln>
                <a:solidFill>
                  <a:srgbClr val="333333"/>
                </a:solidFill>
                <a:effectLst/>
                <a:latin typeface="Proxima Nova"/>
              </a:rPr>
              <a:t>To set the color of a pixel</a:t>
            </a:r>
            <a:r>
              <a:rPr lang="en-US" altLang="en-US" sz="2000">
                <a:solidFill>
                  <a:srgbClr val="333333"/>
                </a:solidFill>
                <a:latin typeface="Proxima Nova"/>
              </a:rPr>
              <a:t>:</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strip.setPixelColor(n, red, green, blue);</a:t>
            </a:r>
          </a:p>
          <a:p>
            <a:pPr marL="0" marR="0" lvl="0" indent="0" algn="l" defTabSz="914400" rtl="0" eaLnBrk="0" fontAlgn="base" latinLnBrk="0" hangingPunct="0">
              <a:lnSpc>
                <a:spcPct val="100000"/>
              </a:lnSpc>
              <a:spcBef>
                <a:spcPct val="0"/>
              </a:spcBef>
              <a:spcAft>
                <a:spcPct val="0"/>
              </a:spcAft>
              <a:buClrTx/>
              <a:buSzTx/>
              <a:buNone/>
              <a:tabLst/>
            </a:pPr>
            <a:r>
              <a:rPr lang="en-US" altLang="en-US" sz="1200">
                <a:solidFill>
                  <a:srgbClr val="333333"/>
                </a:solidFill>
                <a:latin typeface="Consolas" panose="020B0609020204030204" pitchFamily="49" charset="0"/>
              </a:rPr>
              <a:t>strip.show();</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0" i="0" u="none" strike="noStrike" cap="none" normalizeH="0" baseline="0">
                <a:ln>
                  <a:noFill/>
                </a:ln>
                <a:solidFill>
                  <a:srgbClr val="333333"/>
                </a:solidFill>
                <a:effectLst/>
                <a:latin typeface="Consolas" panose="020B0609020204030204" pitchFamily="49" charset="0"/>
              </a:rPr>
              <a:t>delay(500)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333333"/>
                </a:solidFill>
                <a:effectLst/>
                <a:latin typeface="Proxima Nova"/>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6272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53487"/>
            <a:ext cx="5949113" cy="1906676"/>
          </a:xfrm>
        </p:spPr>
        <p:txBody>
          <a:bodyPr/>
          <a:lstStyle/>
          <a:p>
            <a:r>
              <a:rPr lang="en-US">
                <a:latin typeface="Calibri" charset="0"/>
                <a:ea typeface="Calibri" charset="0"/>
                <a:cs typeface="Calibri" charset="0"/>
              </a:rPr>
              <a:t>Adjust code accordingly to which digital you use to drive the NeoPixels</a:t>
            </a:r>
            <a:endParaRPr lang="en-US" dirty="0">
              <a:latin typeface="Calibri" charset="0"/>
              <a:ea typeface="Calibri" charset="0"/>
              <a:cs typeface="Calibri" charset="0"/>
            </a:endParaRPr>
          </a:p>
          <a:p>
            <a:r>
              <a:rPr lang="en-US" dirty="0">
                <a:latin typeface="Calibri" charset="0"/>
                <a:ea typeface="Calibri" charset="0"/>
                <a:cs typeface="Calibri" charset="0"/>
              </a:rPr>
              <a:t>Recommended starter program is </a:t>
            </a:r>
            <a:r>
              <a:rPr lang="en-US" b="1" dirty="0" err="1">
                <a:latin typeface="Calibri" charset="0"/>
                <a:ea typeface="Calibri" charset="0"/>
                <a:cs typeface="Calibri" charset="0"/>
              </a:rPr>
              <a:t>simple.ino</a:t>
            </a:r>
            <a:endParaRPr lang="en-US" b="1" dirty="0">
              <a:latin typeface="Calibri" charset="0"/>
              <a:ea typeface="Calibri" charset="0"/>
              <a:cs typeface="Calibri" charset="0"/>
            </a:endParaRPr>
          </a:p>
          <a:p>
            <a:pPr lvl="1"/>
            <a:r>
              <a:rPr lang="en-US" dirty="0">
                <a:latin typeface="Calibri" charset="0"/>
                <a:ea typeface="Calibri" charset="0"/>
                <a:cs typeface="Calibri" charset="0"/>
              </a:rPr>
              <a:t>Found under File &gt; Examples &gt; </a:t>
            </a:r>
            <a:r>
              <a:rPr lang="en-US" dirty="0" err="1">
                <a:latin typeface="Calibri" charset="0"/>
                <a:ea typeface="Calibri" charset="0"/>
                <a:cs typeface="Calibri" charset="0"/>
              </a:rPr>
              <a:t>Neopixels</a:t>
            </a:r>
            <a:endParaRPr lang="en-US" dirty="0">
              <a:latin typeface="Calibri" charset="0"/>
              <a:ea typeface="Calibri" charset="0"/>
              <a:cs typeface="Calibri" charset="0"/>
            </a:endParaRPr>
          </a:p>
          <a:p>
            <a:pPr lvl="1"/>
            <a:r>
              <a:rPr lang="en-US" dirty="0">
                <a:latin typeface="Calibri" charset="0"/>
                <a:ea typeface="Calibri" charset="0"/>
                <a:cs typeface="Calibri" charset="0"/>
              </a:rPr>
              <a:t>Adjust PIN (data pin), number of NeoPixels</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Wiring + Code</a:t>
            </a:r>
          </a:p>
        </p:txBody>
      </p:sp>
      <p:sp>
        <p:nvSpPr>
          <p:cNvPr id="4" name="Text Placeholder 3"/>
          <p:cNvSpPr>
            <a:spLocks noGrp="1"/>
          </p:cNvSpPr>
          <p:nvPr>
            <p:ph type="body" idx="13"/>
          </p:nvPr>
        </p:nvSpPr>
        <p:spPr>
          <a:xfrm>
            <a:off x="212655" y="1187930"/>
            <a:ext cx="8574733" cy="350865"/>
          </a:xfrm>
        </p:spPr>
        <p:txBody>
          <a:bodyPr/>
          <a:lstStyle/>
          <a:p>
            <a:r>
              <a:rPr lang="en-US" dirty="0">
                <a:latin typeface="Calibri" charset="0"/>
                <a:ea typeface="Calibri" charset="0"/>
                <a:cs typeface="Calibri" charset="0"/>
              </a:rPr>
              <a:t>Which pin is Data?</a:t>
            </a:r>
          </a:p>
        </p:txBody>
      </p:sp>
      <p:pic>
        <p:nvPicPr>
          <p:cNvPr id="4100" name="Picture 4" descr="Flora RGB Smart NeoPixel version 2 - Pack of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3323" y="802430"/>
            <a:ext cx="2255972" cy="1693142"/>
          </a:xfrm>
          <a:prstGeom prst="rect">
            <a:avLst/>
          </a:prstGeom>
          <a:noFill/>
          <a:extLst>
            <a:ext uri="{909E8E84-426E-40dd-AFC4-6F175D3DCCD1}">
              <a14:hiddenFill xmlns=""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32" y="3682768"/>
            <a:ext cx="7081524" cy="32155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rot="2225972">
            <a:off x="4684912" y="4128442"/>
            <a:ext cx="4402039" cy="584775"/>
          </a:xfrm>
          <a:prstGeom prst="rect">
            <a:avLst/>
          </a:prstGeom>
          <a:noFill/>
        </p:spPr>
        <p:txBody>
          <a:bodyPr wrap="none" lIns="91440" tIns="45720" rIns="91440" bIns="45720">
            <a:spAutoFit/>
          </a:bodyPr>
          <a:lstStyle/>
          <a:p>
            <a:pPr algn="ctr"/>
            <a:r>
              <a:rPr lang="en-US" sz="3200">
                <a:ln w="0"/>
                <a:solidFill>
                  <a:schemeClr val="accent1"/>
                </a:solidFill>
                <a:effectLst>
                  <a:outerShdw blurRad="38100" dist="25400" dir="5400000" algn="ctr" rotWithShape="0">
                    <a:srgbClr val="6E747A">
                      <a:alpha val="43000"/>
                    </a:srgbClr>
                  </a:outerShdw>
                </a:effectLst>
              </a:rPr>
              <a:t>GetSET Wearables Packet</a:t>
            </a:r>
            <a:endParaRPr lang="en-US" sz="3200"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928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07986"/>
            <a:ext cx="8574733" cy="567848"/>
          </a:xfrm>
        </p:spPr>
        <p:txBody>
          <a:bodyPr/>
          <a:lstStyle/>
          <a:p>
            <a:r>
              <a:rPr lang="en-US"/>
              <a:t>General code </a:t>
            </a:r>
            <a:r>
              <a:rPr lang="en-US" dirty="0"/>
              <a:t>structure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7" y="1147160"/>
            <a:ext cx="7686675" cy="5695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2012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2472985"/>
          </a:xfrm>
        </p:spPr>
        <p:txBody>
          <a:bodyPr/>
          <a:lstStyle/>
          <a:p>
            <a:r>
              <a:rPr lang="en-US" dirty="0">
                <a:solidFill>
                  <a:schemeClr val="bg1">
                    <a:lumMod val="65000"/>
                  </a:schemeClr>
                </a:solidFill>
                <a:latin typeface="Calibri" charset="0"/>
                <a:ea typeface="Calibri" charset="0"/>
                <a:cs typeface="Calibri" charset="0"/>
              </a:rPr>
              <a:t>Install IDE, drivers, and NeoPixel library</a:t>
            </a:r>
          </a:p>
          <a:p>
            <a:r>
              <a:rPr lang="en-US" dirty="0">
                <a:latin typeface="Calibri" charset="0"/>
                <a:ea typeface="Calibri" charset="0"/>
                <a:cs typeface="Calibri" charset="0"/>
              </a:rPr>
              <a:t>Open File &gt; Examples &gt; Adafruit </a:t>
            </a:r>
            <a:r>
              <a:rPr lang="en-US" dirty="0" err="1">
                <a:latin typeface="Calibri" charset="0"/>
                <a:ea typeface="Calibri" charset="0"/>
                <a:cs typeface="Calibri" charset="0"/>
              </a:rPr>
              <a:t>NeoPixels</a:t>
            </a:r>
            <a:r>
              <a:rPr lang="en-US" dirty="0">
                <a:latin typeface="Calibri" charset="0"/>
                <a:ea typeface="Calibri" charset="0"/>
                <a:cs typeface="Calibri" charset="0"/>
              </a:rPr>
              <a:t> </a:t>
            </a:r>
            <a:r>
              <a:rPr lang="en-US">
                <a:latin typeface="Calibri" charset="0"/>
                <a:ea typeface="Calibri" charset="0"/>
                <a:cs typeface="Calibri" charset="0"/>
              </a:rPr>
              <a:t>&gt; strandtest</a:t>
            </a:r>
            <a:endParaRPr lang="en-US" dirty="0">
              <a:latin typeface="Calibri" charset="0"/>
              <a:ea typeface="Calibri" charset="0"/>
              <a:cs typeface="Calibri" charset="0"/>
            </a:endParaRPr>
          </a:p>
          <a:p>
            <a:r>
              <a:rPr lang="en-US" dirty="0">
                <a:latin typeface="Calibri" charset="0"/>
                <a:ea typeface="Calibri" charset="0"/>
                <a:cs typeface="Calibri" charset="0"/>
              </a:rPr>
              <a:t>Modify the code to work with your microcontroller</a:t>
            </a:r>
          </a:p>
          <a:p>
            <a:pPr lvl="1"/>
            <a:r>
              <a:rPr lang="en-US" dirty="0">
                <a:latin typeface="Calibri" charset="0"/>
                <a:ea typeface="Calibri" charset="0"/>
                <a:cs typeface="Calibri" charset="0"/>
              </a:rPr>
              <a:t>Output pin, number of pixels</a:t>
            </a:r>
          </a:p>
          <a:p>
            <a:r>
              <a:rPr lang="en-US" dirty="0">
                <a:latin typeface="Calibri" charset="0"/>
                <a:ea typeface="Calibri" charset="0"/>
                <a:cs typeface="Calibri" charset="0"/>
              </a:rPr>
              <a:t>Upload the code to </a:t>
            </a:r>
            <a:r>
              <a:rPr lang="en-US">
                <a:latin typeface="Calibri" charset="0"/>
                <a:ea typeface="Calibri" charset="0"/>
                <a:cs typeface="Calibri" charset="0"/>
              </a:rPr>
              <a:t>your Circuit Playground </a:t>
            </a:r>
            <a:r>
              <a:rPr lang="en-US" dirty="0">
                <a:latin typeface="Calibri" charset="0"/>
                <a:ea typeface="Calibri" charset="0"/>
                <a:cs typeface="Calibri" charset="0"/>
              </a:rPr>
              <a:t>microcontroller</a:t>
            </a:r>
          </a:p>
          <a:p>
            <a:endParaRPr lang="en-US" dirty="0"/>
          </a:p>
        </p:txBody>
      </p:sp>
      <p:sp>
        <p:nvSpPr>
          <p:cNvPr id="3" name="Title 2"/>
          <p:cNvSpPr>
            <a:spLocks noGrp="1"/>
          </p:cNvSpPr>
          <p:nvPr>
            <p:ph type="title"/>
          </p:nvPr>
        </p:nvSpPr>
        <p:spPr>
          <a:xfrm>
            <a:off x="212655" y="698990"/>
            <a:ext cx="8574733" cy="567848"/>
          </a:xfrm>
        </p:spPr>
        <p:txBody>
          <a:bodyPr/>
          <a:lstStyle/>
          <a:p>
            <a:r>
              <a:rPr lang="en-US">
                <a:latin typeface="Calibri" charset="0"/>
                <a:ea typeface="Calibri" charset="0"/>
                <a:cs typeface="Calibri" charset="0"/>
              </a:rPr>
              <a:t>Strandtest: many NeoPixels, many colors!</a:t>
            </a:r>
            <a:endParaRPr lang="en-US" dirty="0">
              <a:latin typeface="Calibri" charset="0"/>
              <a:ea typeface="Calibri" charset="0"/>
              <a:cs typeface="Calibri" charset="0"/>
            </a:endParaRPr>
          </a:p>
        </p:txBody>
      </p:sp>
      <p:sp>
        <p:nvSpPr>
          <p:cNvPr id="4" name="Text Placeholder 3"/>
          <p:cNvSpPr>
            <a:spLocks noGrp="1"/>
          </p:cNvSpPr>
          <p:nvPr>
            <p:ph type="body" idx="13"/>
          </p:nvPr>
        </p:nvSpPr>
        <p:spPr/>
        <p:txBody>
          <a:bodyPr/>
          <a:lstStyle/>
          <a:p>
            <a:endParaRPr lang="en-US" dirty="0">
              <a:latin typeface="Calibri" charset="0"/>
              <a:ea typeface="Calibri" charset="0"/>
              <a:cs typeface="Calibri" charset="0"/>
            </a:endParaRPr>
          </a:p>
        </p:txBody>
      </p:sp>
    </p:spTree>
    <p:extLst>
      <p:ext uri="{BB962C8B-B14F-4D97-AF65-F5344CB8AC3E}">
        <p14:creationId xmlns:p14="http://schemas.microsoft.com/office/powerpoint/2010/main" val="52782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9063" y="5431534"/>
            <a:ext cx="5563982" cy="700817"/>
          </a:xfrm>
        </p:spPr>
        <p:txBody>
          <a:bodyPr>
            <a:normAutofit fontScale="92500" lnSpcReduction="10000"/>
          </a:bodyPr>
          <a:lstStyle/>
          <a:p>
            <a:pPr lvl="0"/>
            <a:r>
              <a:rPr lang="en-US"/>
              <a:t>Which sensors do we have on board?</a:t>
            </a:r>
          </a:p>
          <a:p>
            <a:pPr lvl="0"/>
            <a:r>
              <a:rPr lang="en-US"/>
              <a:t>Which sensor are we most interested in trying out?</a:t>
            </a:r>
          </a:p>
          <a:p>
            <a:endParaRPr lang="en-US"/>
          </a:p>
        </p:txBody>
      </p:sp>
      <p:sp>
        <p:nvSpPr>
          <p:cNvPr id="3" name="Title 2"/>
          <p:cNvSpPr>
            <a:spLocks noGrp="1"/>
          </p:cNvSpPr>
          <p:nvPr>
            <p:ph type="title"/>
          </p:nvPr>
        </p:nvSpPr>
        <p:spPr>
          <a:xfrm>
            <a:off x="212655" y="698990"/>
            <a:ext cx="8574733" cy="567848"/>
          </a:xfrm>
        </p:spPr>
        <p:txBody>
          <a:bodyPr/>
          <a:lstStyle/>
          <a:p>
            <a:r>
              <a:rPr lang="en-US"/>
              <a:t>Adafruit Circuit Playground</a:t>
            </a:r>
          </a:p>
        </p:txBody>
      </p:sp>
      <p:sp>
        <p:nvSpPr>
          <p:cNvPr id="4" name="Text Placeholder 3"/>
          <p:cNvSpPr>
            <a:spLocks noGrp="1"/>
          </p:cNvSpPr>
          <p:nvPr>
            <p:ph type="body" idx="13"/>
          </p:nvPr>
        </p:nvSpPr>
        <p:spPr/>
        <p:txBody>
          <a:bodyPr/>
          <a:lstStyle/>
          <a:p>
            <a:r>
              <a:rPr lang="en-US"/>
              <a:t>Let’s put on our engineering hats! </a:t>
            </a:r>
          </a:p>
        </p:txBody>
      </p:sp>
      <p:pic>
        <p:nvPicPr>
          <p:cNvPr id="4098" name="Picture 2" descr="circuit_playground_plain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063" y="1913280"/>
            <a:ext cx="4412204" cy="33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65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What is Arduino?</a:t>
            </a:r>
          </a:p>
        </p:txBody>
      </p:sp>
      <p:sp>
        <p:nvSpPr>
          <p:cNvPr id="5" name="Text Placeholder 4"/>
          <p:cNvSpPr>
            <a:spLocks noGrp="1"/>
          </p:cNvSpPr>
          <p:nvPr>
            <p:ph type="body" idx="13"/>
          </p:nvPr>
        </p:nvSpPr>
        <p:spPr/>
        <p:txBody>
          <a:bodyPr/>
          <a:lstStyle/>
          <a:p>
            <a:r>
              <a:rPr lang="en-US" dirty="0">
                <a:latin typeface="Calibri" charset="0"/>
                <a:ea typeface="Calibri" charset="0"/>
                <a:cs typeface="Calibri" charset="0"/>
              </a:rPr>
              <a:t>The heart (or the brain) of DIY projects</a:t>
            </a:r>
          </a:p>
        </p:txBody>
      </p:sp>
      <p:pic>
        <p:nvPicPr>
          <p:cNvPr id="7" name="Picture 6" descr="http://1rtdn21e2k8w27koup1eiasxspe.wpengine.netdna-cdn.com/wp-content/uploads/042014_1355_ArduinoGett1.png"/>
          <p:cNvPicPr/>
          <p:nvPr/>
        </p:nvPicPr>
        <p:blipFill rotWithShape="1">
          <a:blip r:embed="rId2">
            <a:extLst>
              <a:ext uri="{28A0092B-C50C-407E-A947-70E740481C1C}">
                <a14:useLocalDpi xmlns:a14="http://schemas.microsoft.com/office/drawing/2010/main" val="0"/>
              </a:ext>
            </a:extLst>
          </a:blip>
          <a:srcRect t="18202"/>
          <a:stretch/>
        </p:blipFill>
        <p:spPr bwMode="auto">
          <a:xfrm>
            <a:off x="1090154" y="2317896"/>
            <a:ext cx="6398462" cy="3464153"/>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3747967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rot="5400000">
            <a:off x="5835576" y="1550821"/>
            <a:ext cx="3123865" cy="3123865"/>
          </a:xfrm>
        </p:spPr>
      </p:pic>
      <p:sp>
        <p:nvSpPr>
          <p:cNvPr id="3" name="Title 2"/>
          <p:cNvSpPr>
            <a:spLocks noGrp="1"/>
          </p:cNvSpPr>
          <p:nvPr>
            <p:ph type="title"/>
          </p:nvPr>
        </p:nvSpPr>
        <p:spPr>
          <a:xfrm>
            <a:off x="212655" y="698990"/>
            <a:ext cx="8574733" cy="567848"/>
          </a:xfrm>
        </p:spPr>
        <p:txBody>
          <a:bodyPr/>
          <a:lstStyle/>
          <a:p>
            <a:r>
              <a:rPr lang="en-US"/>
              <a:t>Adafruit Circuit Playground + Hair Bows</a:t>
            </a:r>
          </a:p>
        </p:txBody>
      </p:sp>
      <p:sp>
        <p:nvSpPr>
          <p:cNvPr id="4" name="Text Placeholder 3"/>
          <p:cNvSpPr>
            <a:spLocks noGrp="1"/>
          </p:cNvSpPr>
          <p:nvPr>
            <p:ph type="body" idx="13"/>
          </p:nvPr>
        </p:nvSpPr>
        <p:spPr/>
        <p:txBody>
          <a:bodyPr/>
          <a:lstStyle/>
          <a:p>
            <a:r>
              <a:rPr lang="en-US"/>
              <a:t>With a little help from Velcro…</a:t>
            </a:r>
          </a:p>
        </p:txBody>
      </p:sp>
      <p:pic>
        <p:nvPicPr>
          <p:cNvPr id="8" name="Picture 7"/>
          <p:cNvPicPr>
            <a:picLocks noChangeAspect="1"/>
          </p:cNvPicPr>
          <p:nvPr/>
        </p:nvPicPr>
        <p:blipFill>
          <a:blip r:embed="rId3"/>
          <a:stretch>
            <a:fillRect/>
          </a:stretch>
        </p:blipFill>
        <p:spPr>
          <a:xfrm rot="5400000">
            <a:off x="3253347" y="3731824"/>
            <a:ext cx="3116510" cy="3116510"/>
          </a:xfrm>
          <a:prstGeom prst="rect">
            <a:avLst/>
          </a:prstGeom>
        </p:spPr>
      </p:pic>
      <p:pic>
        <p:nvPicPr>
          <p:cNvPr id="12" name="Picture 11"/>
          <p:cNvPicPr>
            <a:picLocks noChangeAspect="1"/>
          </p:cNvPicPr>
          <p:nvPr/>
        </p:nvPicPr>
        <p:blipFill>
          <a:blip r:embed="rId4"/>
          <a:stretch>
            <a:fillRect/>
          </a:stretch>
        </p:blipFill>
        <p:spPr>
          <a:xfrm>
            <a:off x="296546" y="2120936"/>
            <a:ext cx="3414320" cy="3414320"/>
          </a:xfrm>
          <a:prstGeom prst="rect">
            <a:avLst/>
          </a:prstGeom>
        </p:spPr>
      </p:pic>
      <p:sp>
        <p:nvSpPr>
          <p:cNvPr id="13" name="Rectangle 12"/>
          <p:cNvSpPr/>
          <p:nvPr/>
        </p:nvSpPr>
        <p:spPr>
          <a:xfrm>
            <a:off x="746496" y="1707174"/>
            <a:ext cx="6064737" cy="461665"/>
          </a:xfrm>
          <a:prstGeom prst="rect">
            <a:avLst/>
          </a:prstGeom>
          <a:noFill/>
          <a:effectLst>
            <a:glow rad="228600">
              <a:schemeClr val="accent6">
                <a:satMod val="175000"/>
                <a:alpha val="40000"/>
              </a:schemeClr>
            </a:glow>
          </a:effectLst>
        </p:spPr>
        <p:txBody>
          <a:bodyPr wrap="none" lIns="91440" tIns="45720" rIns="91440" bIns="45720">
            <a:spAutoFit/>
          </a:bodyPr>
          <a:lstStyle/>
          <a:p>
            <a:pPr algn="ctr"/>
            <a:r>
              <a:rPr lang="en-US" sz="2400">
                <a:ln w="0"/>
                <a:solidFill>
                  <a:schemeClr val="accent4"/>
                </a:solidFill>
                <a:effectLst>
                  <a:outerShdw blurRad="38100" dist="25400" dir="5400000" algn="ctr" rotWithShape="0">
                    <a:srgbClr val="6E747A">
                      <a:alpha val="43000"/>
                    </a:srgbClr>
                  </a:outerShdw>
                </a:effectLst>
              </a:rPr>
              <a:t>Pick up your bow and assemble your wearable!</a:t>
            </a:r>
            <a:endParaRPr lang="en-US" sz="2400" b="0" cap="none" spc="0">
              <a:ln w="0"/>
              <a:solidFill>
                <a:schemeClr val="accent4"/>
              </a:solidFill>
              <a:effectLst>
                <a:outerShdw blurRad="38100" dist="25400" dir="5400000" algn="ctr" rotWithShape="0">
                  <a:srgbClr val="6E747A">
                    <a:alpha val="43000"/>
                  </a:srgbClr>
                </a:outerShdw>
              </a:effectLst>
            </a:endParaRPr>
          </a:p>
        </p:txBody>
      </p:sp>
      <p:cxnSp>
        <p:nvCxnSpPr>
          <p:cNvPr id="5" name="Straight Arrow Connector 4">
            <a:extLst>
              <a:ext uri="{FF2B5EF4-FFF2-40B4-BE49-F238E27FC236}">
                <a16:creationId xmlns:a16="http://schemas.microsoft.com/office/drawing/2014/main" id="{26957E44-73E3-454C-916B-460F1E3F406C}"/>
              </a:ext>
            </a:extLst>
          </p:cNvPr>
          <p:cNvCxnSpPr/>
          <p:nvPr/>
        </p:nvCxnSpPr>
        <p:spPr>
          <a:xfrm>
            <a:off x="1828800" y="3123587"/>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1CCFC189-10A5-4A4F-97F6-A3ED9E5D207C}"/>
              </a:ext>
            </a:extLst>
          </p:cNvPr>
          <p:cNvCxnSpPr/>
          <p:nvPr/>
        </p:nvCxnSpPr>
        <p:spPr>
          <a:xfrm>
            <a:off x="4361032" y="4263539"/>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6D7264F5-98FF-4AEC-88EE-9B1D4446A7FF}"/>
              </a:ext>
            </a:extLst>
          </p:cNvPr>
          <p:cNvCxnSpPr>
            <a:cxnSpLocks/>
          </p:cNvCxnSpPr>
          <p:nvPr/>
        </p:nvCxnSpPr>
        <p:spPr>
          <a:xfrm flipV="1">
            <a:off x="3862425" y="6015708"/>
            <a:ext cx="380344" cy="432911"/>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9E9B464B-3FA2-4A87-92F6-52E52D5F1367}"/>
              </a:ext>
            </a:extLst>
          </p:cNvPr>
          <p:cNvCxnSpPr/>
          <p:nvPr/>
        </p:nvCxnSpPr>
        <p:spPr>
          <a:xfrm>
            <a:off x="7073752" y="2163215"/>
            <a:ext cx="138989" cy="614477"/>
          </a:xfrm>
          <a:prstGeom prst="straightConnector1">
            <a:avLst/>
          </a:prstGeom>
          <a:ln>
            <a:tailEnd type="triangle"/>
          </a:ln>
          <a:effectLst>
            <a:glow rad="228600">
              <a:schemeClr val="accent6">
                <a:satMod val="175000"/>
                <a:alpha val="40000"/>
              </a:schemeClr>
            </a:glow>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91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Adjust the code from the GetSET Wearables Packet challenge and upload it to the Circuit Playground</a:t>
            </a:r>
          </a:p>
          <a:p>
            <a:pPr marL="457200" indent="-457200">
              <a:buAutoNum type="arabicPeriod"/>
            </a:pPr>
            <a:endParaRPr lang="en-US"/>
          </a:p>
          <a:p>
            <a:pPr marL="342900" lvl="1" indent="0">
              <a:buNone/>
            </a:pPr>
            <a:r>
              <a:rPr lang="en-US">
                <a:solidFill>
                  <a:srgbClr val="0070C0"/>
                </a:solidFill>
              </a:rPr>
              <a:t>Activate all 10 NeoPixels on board - no alligator clips! </a:t>
            </a:r>
          </a:p>
          <a:p>
            <a:pPr lvl="1"/>
            <a:endParaRPr lang="en-US"/>
          </a:p>
          <a:p>
            <a:pPr lvl="2"/>
            <a:r>
              <a:rPr lang="en-US"/>
              <a:t>First, make them light </a:t>
            </a:r>
            <a:r>
              <a:rPr lang="en-US" b="1">
                <a:solidFill>
                  <a:srgbClr val="FF0000"/>
                </a:solidFill>
              </a:rPr>
              <a:t>Red</a:t>
            </a:r>
            <a:r>
              <a:rPr lang="en-US"/>
              <a:t>, </a:t>
            </a:r>
            <a:r>
              <a:rPr lang="en-US" b="1">
                <a:solidFill>
                  <a:schemeClr val="accent6"/>
                </a:solidFill>
              </a:rPr>
              <a:t>Green</a:t>
            </a:r>
            <a:r>
              <a:rPr lang="en-US"/>
              <a:t>, and </a:t>
            </a:r>
            <a:r>
              <a:rPr lang="en-US" b="1">
                <a:solidFill>
                  <a:schemeClr val="accent1"/>
                </a:solidFill>
              </a:rPr>
              <a:t>Blue</a:t>
            </a:r>
            <a:r>
              <a:rPr lang="en-US"/>
              <a:t> in </a:t>
            </a:r>
            <a:r>
              <a:rPr lang="en-US" i="1"/>
              <a:t>sequence</a:t>
            </a:r>
            <a:r>
              <a:rPr lang="en-US"/>
              <a:t>, with an interval of 200 milliseconds between each NeoPixel.</a:t>
            </a:r>
          </a:p>
          <a:p>
            <a:pPr lvl="2"/>
            <a:endParaRPr lang="en-US"/>
          </a:p>
          <a:p>
            <a:pPr lvl="2"/>
            <a:r>
              <a:rPr lang="en-US"/>
              <a:t>Next, make all 10 NeoPixels flash </a:t>
            </a:r>
            <a:r>
              <a:rPr lang="en-US" b="1">
                <a:solidFill>
                  <a:srgbClr val="FF0000"/>
                </a:solidFill>
              </a:rPr>
              <a:t>Red</a:t>
            </a:r>
            <a:r>
              <a:rPr lang="en-US"/>
              <a:t> for 500 milliseconds, followed by </a:t>
            </a:r>
            <a:r>
              <a:rPr lang="en-US" b="1">
                <a:solidFill>
                  <a:schemeClr val="accent6"/>
                </a:solidFill>
              </a:rPr>
              <a:t>Green</a:t>
            </a:r>
            <a:r>
              <a:rPr lang="en-US"/>
              <a:t>, and then </a:t>
            </a:r>
            <a:r>
              <a:rPr lang="en-US" b="1">
                <a:solidFill>
                  <a:schemeClr val="accent1"/>
                </a:solidFill>
              </a:rPr>
              <a:t>Blue</a:t>
            </a:r>
            <a:r>
              <a:rPr lang="en-US"/>
              <a:t>.</a:t>
            </a:r>
          </a:p>
          <a:p>
            <a:pPr lvl="2"/>
            <a:endParaRPr lang="en-US"/>
          </a:p>
          <a:p>
            <a:pPr lvl="2"/>
            <a:r>
              <a:rPr lang="en-US"/>
              <a:t>Demo your handywork to a TA!</a:t>
            </a:r>
          </a:p>
          <a:p>
            <a:pPr lvl="2"/>
            <a:endParaRPr lang="en-US"/>
          </a:p>
          <a:p>
            <a:pPr lvl="2"/>
            <a:r>
              <a:rPr lang="en-US"/>
              <a:t>Finally, adjust </a:t>
            </a:r>
            <a:r>
              <a:rPr lang="en-US" b="1"/>
              <a:t>strandtest</a:t>
            </a:r>
            <a:r>
              <a:rPr lang="en-US"/>
              <a:t> code to work on the Circuit Playground!</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1108422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Upload Examples -&gt; Adafruit Circuit Playground -&gt; analog_sensors.ino to the Adafruit Circuit Playground.</a:t>
            </a:r>
          </a:p>
          <a:p>
            <a:pPr lvl="1"/>
            <a:r>
              <a:rPr lang="en-US"/>
              <a:t>Adjust the code to activate all 10 NeoPixels. Change the MIN and MAX colors for 1 or more values of your choice (R,G,B)</a:t>
            </a:r>
          </a:p>
          <a:p>
            <a:pPr lvl="1"/>
            <a:r>
              <a:rPr lang="en-US"/>
              <a:t>Try our different sensors and show your TA.</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130297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460632"/>
          </a:xfrm>
        </p:spPr>
        <p:txBody>
          <a:bodyPr>
            <a:normAutofit/>
          </a:bodyPr>
          <a:lstStyle/>
          <a:p>
            <a:pPr marL="0" indent="0">
              <a:buNone/>
            </a:pPr>
            <a:r>
              <a:rPr lang="en-US"/>
              <a:t>Upload some other example programs, like:</a:t>
            </a:r>
          </a:p>
          <a:p>
            <a:pPr marL="800100" lvl="1" indent="-457200">
              <a:buAutoNum type="arabicPeriod"/>
            </a:pPr>
            <a:r>
              <a:rPr lang="en-US"/>
              <a:t>Birthday_Candles.ino </a:t>
            </a:r>
          </a:p>
          <a:p>
            <a:pPr marL="800100" lvl="1" indent="-457200">
              <a:buAutoNum type="arabicPeriod"/>
            </a:pPr>
            <a:r>
              <a:rPr lang="en-US"/>
              <a:t>mega_demo.ino</a:t>
            </a:r>
          </a:p>
          <a:p>
            <a:pPr marL="800100" lvl="1" indent="-457200">
              <a:buAutoNum type="arabicPeriod"/>
            </a:pPr>
            <a:r>
              <a:rPr lang="en-US"/>
              <a:t>color_sense.ino</a:t>
            </a:r>
          </a:p>
          <a:p>
            <a:pPr marL="800100" lvl="1" indent="-457200">
              <a:buAutoNum type="arabicPeriod"/>
            </a:pPr>
            <a:r>
              <a:rPr lang="en-US"/>
              <a:t>comm_badge.ino</a:t>
            </a:r>
          </a:p>
          <a:p>
            <a:pPr marL="342900" lvl="1" indent="0">
              <a:buNone/>
            </a:pPr>
            <a:r>
              <a:rPr lang="en-US"/>
              <a:t>	…+ customize them!</a:t>
            </a:r>
          </a:p>
          <a:p>
            <a:pPr marL="342900" lvl="1" indent="0">
              <a:buNone/>
            </a:pPr>
            <a:r>
              <a:rPr lang="en-US"/>
              <a:t>Another fun demo: </a:t>
            </a:r>
            <a:r>
              <a:rPr lang="en-US">
                <a:hlinkClick r:id="rId2"/>
              </a:rPr>
              <a:t>https://learn.adafruit.com/circuit-playground-hourglass/overview</a:t>
            </a:r>
            <a:r>
              <a:rPr lang="en-US"/>
              <a:t> </a:t>
            </a:r>
          </a:p>
          <a:p>
            <a:pPr marL="800100" lvl="1" indent="-457200">
              <a:buAutoNum type="arabicPeriod"/>
            </a:pPr>
            <a:endParaRPr lang="en-US"/>
          </a:p>
        </p:txBody>
      </p:sp>
      <p:sp>
        <p:nvSpPr>
          <p:cNvPr id="3" name="Title 2"/>
          <p:cNvSpPr>
            <a:spLocks noGrp="1"/>
          </p:cNvSpPr>
          <p:nvPr>
            <p:ph type="title"/>
          </p:nvPr>
        </p:nvSpPr>
        <p:spPr>
          <a:xfrm>
            <a:off x="212655" y="698990"/>
            <a:ext cx="8574733" cy="567848"/>
          </a:xfrm>
        </p:spPr>
        <p:txBody>
          <a:bodyPr/>
          <a:lstStyle/>
          <a:p>
            <a:r>
              <a:rPr lang="en-US"/>
              <a:t>Fun with Adafruit Circuit Playground</a:t>
            </a:r>
          </a:p>
        </p:txBody>
      </p:sp>
      <p:sp>
        <p:nvSpPr>
          <p:cNvPr id="4" name="Text Placeholder 3"/>
          <p:cNvSpPr>
            <a:spLocks noGrp="1"/>
          </p:cNvSpPr>
          <p:nvPr>
            <p:ph type="body" idx="13"/>
          </p:nvPr>
        </p:nvSpPr>
        <p:spPr/>
        <p:txBody>
          <a:bodyPr/>
          <a:lstStyle/>
          <a:p>
            <a:endParaRPr lang="en-US"/>
          </a:p>
        </p:txBody>
      </p:sp>
    </p:spTree>
    <p:extLst>
      <p:ext uri="{BB962C8B-B14F-4D97-AF65-F5344CB8AC3E}">
        <p14:creationId xmlns:p14="http://schemas.microsoft.com/office/powerpoint/2010/main" val="338595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3FEF4A-5CFF-4E24-A804-73E2F90CFB47}"/>
              </a:ext>
            </a:extLst>
          </p:cNvPr>
          <p:cNvSpPr>
            <a:spLocks noGrp="1"/>
          </p:cNvSpPr>
          <p:nvPr>
            <p:ph idx="1"/>
          </p:nvPr>
        </p:nvSpPr>
        <p:spPr/>
        <p:txBody>
          <a:bodyPr>
            <a:normAutofit/>
          </a:bodyPr>
          <a:lstStyle/>
          <a:p>
            <a:pPr marL="0" indent="0" algn="ctr">
              <a:buNone/>
            </a:pPr>
            <a:r>
              <a:rPr lang="en-US" sz="2800" b="1">
                <a:solidFill>
                  <a:schemeClr val="accent2"/>
                </a:solidFill>
              </a:rPr>
              <a:t>Have fun and try more projects </a:t>
            </a:r>
          </a:p>
          <a:p>
            <a:pPr marL="0" indent="0" algn="ctr">
              <a:buNone/>
            </a:pPr>
            <a:r>
              <a:rPr lang="en-US" sz="2800" b="1">
                <a:solidFill>
                  <a:schemeClr val="accent2"/>
                </a:solidFill>
              </a:rPr>
              <a:t>with Circuit Playground!</a:t>
            </a:r>
          </a:p>
        </p:txBody>
      </p:sp>
      <p:sp>
        <p:nvSpPr>
          <p:cNvPr id="3" name="Title 2">
            <a:extLst>
              <a:ext uri="{FF2B5EF4-FFF2-40B4-BE49-F238E27FC236}">
                <a16:creationId xmlns:a16="http://schemas.microsoft.com/office/drawing/2014/main" id="{967D8031-1CB3-400F-9F3A-9DDE6092D424}"/>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E5D40D5-D9AE-4640-A183-3260AF779F23}"/>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023242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5F66C-C39B-45A0-A525-43F0751E9094}"/>
              </a:ext>
            </a:extLst>
          </p:cNvPr>
          <p:cNvSpPr>
            <a:spLocks noGrp="1"/>
          </p:cNvSpPr>
          <p:nvPr>
            <p:ph idx="1"/>
          </p:nvPr>
        </p:nvSpPr>
        <p:spPr/>
        <p:txBody>
          <a:bodyPr/>
          <a:lstStyle/>
          <a:p>
            <a:r>
              <a:rPr lang="en-US"/>
              <a:t>Extra Reference Slides follow...</a:t>
            </a:r>
          </a:p>
        </p:txBody>
      </p:sp>
      <p:sp>
        <p:nvSpPr>
          <p:cNvPr id="3" name="Title 2">
            <a:extLst>
              <a:ext uri="{FF2B5EF4-FFF2-40B4-BE49-F238E27FC236}">
                <a16:creationId xmlns:a16="http://schemas.microsoft.com/office/drawing/2014/main" id="{793786B6-FDD9-48F1-B544-F417A2F030A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CEF2B44-442A-4AF4-B501-3B364AFF387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1247110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420115"/>
          </a:xfrm>
        </p:spPr>
        <p:txBody>
          <a:bodyPr/>
          <a:lstStyle/>
          <a:p>
            <a:r>
              <a:rPr lang="en-US" dirty="0">
                <a:latin typeface="Calibri" charset="0"/>
                <a:ea typeface="Calibri" charset="0"/>
                <a:cs typeface="Calibri" charset="0"/>
              </a:rPr>
              <a:t>Snap</a:t>
            </a:r>
            <a:r>
              <a:rPr lang="en-US" dirty="0"/>
              <a:t> your Gemma in place instead of permanently sewing it in</a:t>
            </a:r>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Microcontroller + Snaps</a:t>
            </a:r>
          </a:p>
        </p:txBody>
      </p:sp>
      <p:sp>
        <p:nvSpPr>
          <p:cNvPr id="4" name="Text Placeholder 3"/>
          <p:cNvSpPr>
            <a:spLocks noGrp="1"/>
          </p:cNvSpPr>
          <p:nvPr>
            <p:ph type="body" idx="13"/>
          </p:nvPr>
        </p:nvSpPr>
        <p:spPr/>
        <p:txBody>
          <a:bodyPr/>
          <a:lstStyle/>
          <a:p>
            <a:r>
              <a:rPr lang="en-US" dirty="0">
                <a:latin typeface="Calibri" charset="0"/>
                <a:ea typeface="Calibri" charset="0"/>
                <a:cs typeface="Calibri" charset="0"/>
              </a:rPr>
              <a:t>Make your Gemma </a:t>
            </a:r>
            <a:r>
              <a:rPr lang="en-US" dirty="0" err="1">
                <a:latin typeface="Calibri" charset="0"/>
                <a:ea typeface="Calibri" charset="0"/>
                <a:cs typeface="Calibri" charset="0"/>
              </a:rPr>
              <a:t>reu$able</a:t>
            </a:r>
            <a:r>
              <a:rPr lang="en-US" dirty="0">
                <a:latin typeface="Calibri" charset="0"/>
                <a:ea typeface="Calibri" charset="0"/>
                <a:cs typeface="Calibri" charset="0"/>
              </a:rPr>
              <a:t>!</a:t>
            </a:r>
          </a:p>
        </p:txBody>
      </p:sp>
      <p:pic>
        <p:nvPicPr>
          <p:cNvPr id="1026" name="Picture 2" descr="http://www.adafruit.com/images/970x728/1126-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319" y="2663687"/>
            <a:ext cx="4953368" cy="371758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3311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1623521"/>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28999"/>
            <a:ext cx="8574733" cy="507831"/>
          </a:xfrm>
        </p:spPr>
        <p:txBody>
          <a:bodyPr/>
          <a:lstStyle/>
          <a:p>
            <a:r>
              <a:rPr lang="en-US" dirty="0">
                <a:latin typeface="Calibri" charset="0"/>
                <a:ea typeface="Calibri" charset="0"/>
                <a:cs typeface="Calibri" charset="0"/>
              </a:rPr>
              <a:t>So, how do we make wearables?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08" y="2952554"/>
            <a:ext cx="3217115" cy="33581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descr="flora_pixel-tie-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41135">
            <a:off x="5875957" y="2139618"/>
            <a:ext cx="1778201" cy="523000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26664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2694584"/>
          </a:xfrm>
        </p:spPr>
        <p:txBody>
          <a:bodyPr/>
          <a:lstStyle/>
          <a:p>
            <a:pPr marL="457200" indent="-457200">
              <a:buAutoNum type="arabicPeriod"/>
            </a:pPr>
            <a:r>
              <a:rPr lang="en-US" dirty="0">
                <a:latin typeface="Calibri" charset="0"/>
                <a:ea typeface="Calibri" charset="0"/>
                <a:cs typeface="Calibri" charset="0"/>
              </a:rPr>
              <a:t>Think about your circuit layout and the # of NeoPixels you’ll use</a:t>
            </a:r>
          </a:p>
          <a:p>
            <a:pPr lvl="1"/>
            <a:r>
              <a:rPr lang="en-US" dirty="0">
                <a:latin typeface="Calibri" charset="0"/>
                <a:ea typeface="Calibri" charset="0"/>
                <a:cs typeface="Calibri" charset="0"/>
              </a:rPr>
              <a:t>Will your wires be part of the design or stay behind the scenes?</a:t>
            </a:r>
          </a:p>
          <a:p>
            <a:pPr marL="457200" indent="-457200">
              <a:buAutoNum type="arabicPeriod"/>
            </a:pPr>
            <a:r>
              <a:rPr lang="en-US" dirty="0">
                <a:latin typeface="Calibri" charset="0"/>
                <a:ea typeface="Calibri" charset="0"/>
                <a:cs typeface="Calibri" charset="0"/>
              </a:rPr>
              <a:t>Glue your Gemma in place </a:t>
            </a:r>
          </a:p>
          <a:p>
            <a:pPr marL="300038" lvl="1" indent="0">
              <a:buNone/>
            </a:pPr>
            <a:r>
              <a:rPr lang="en-US" dirty="0">
                <a:solidFill>
                  <a:schemeClr val="accent3">
                    <a:lumMod val="60000"/>
                    <a:lumOff val="40000"/>
                  </a:schemeClr>
                </a:solidFill>
                <a:latin typeface="Calibri" charset="0"/>
                <a:ea typeface="Calibri" charset="0"/>
                <a:cs typeface="Calibri" charset="0"/>
              </a:rPr>
              <a:t>Wait 2 minutes for the glue to dry, then gently snap off the Gemma, one pin at a time</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9218" name="Picture 2" descr="C:\Users\nataliab\Downloads\IMG_11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92" y="3604593"/>
            <a:ext cx="3843129" cy="288234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08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633833"/>
            <a:ext cx="8701918" cy="4030334"/>
          </a:xfrm>
        </p:spPr>
        <p:txBody>
          <a:bodyPr/>
          <a:lstStyle/>
          <a:p>
            <a:pPr marL="457200" indent="-457200">
              <a:buAutoNum type="arabicPeriod"/>
            </a:pPr>
            <a:r>
              <a:rPr lang="en-US" dirty="0"/>
              <a:t>Think about your circuit layout and the # of NeoPixels you’ll use</a:t>
            </a:r>
          </a:p>
          <a:p>
            <a:pPr lvl="1"/>
            <a:r>
              <a:rPr lang="en-US" dirty="0"/>
              <a:t>Will your wires be part of the design or stay behind the scenes?</a:t>
            </a:r>
          </a:p>
          <a:p>
            <a:pPr marL="457200" indent="-457200">
              <a:buAutoNum type="arabicPeriod"/>
            </a:pPr>
            <a:r>
              <a:rPr lang="en-US" dirty="0"/>
              <a:t>Glue your Gemma in place </a:t>
            </a:r>
          </a:p>
          <a:p>
            <a:pPr marL="300038" lvl="1" indent="0">
              <a:buNone/>
            </a:pPr>
            <a:r>
              <a:rPr lang="en-US" dirty="0">
                <a:solidFill>
                  <a:schemeClr val="accent3">
                    <a:lumMod val="60000"/>
                    <a:lumOff val="40000"/>
                  </a:schemeClr>
                </a:solidFill>
              </a:rPr>
              <a:t>Wait 2 minutes for the glue to dry, then gently snap off the Gemma, one pin at a time</a:t>
            </a:r>
          </a:p>
          <a:p>
            <a:pPr marL="457200" indent="-457200">
              <a:buAutoNum type="arabicPeriod"/>
            </a:pPr>
            <a:r>
              <a:rPr lang="en-US" dirty="0"/>
              <a:t>Draw your wires on the inside of the shirt or on your item</a:t>
            </a:r>
          </a:p>
          <a:p>
            <a:pPr marL="300038" lvl="1" indent="0">
              <a:buNone/>
            </a:pPr>
            <a:r>
              <a:rPr lang="en-US" dirty="0">
                <a:solidFill>
                  <a:schemeClr val="accent3">
                    <a:lumMod val="60000"/>
                    <a:lumOff val="40000"/>
                  </a:schemeClr>
                </a:solidFill>
              </a:rPr>
              <a:t>Use the air/water-soluble markers</a:t>
            </a:r>
          </a:p>
          <a:p>
            <a:pPr marL="457200" indent="-457200">
              <a:buAutoNum type="arabicPeriod"/>
            </a:pPr>
            <a:r>
              <a:rPr lang="en-US" dirty="0"/>
              <a:t>Get your circuit approved</a:t>
            </a:r>
          </a:p>
          <a:p>
            <a:pPr marL="457200" indent="-457200">
              <a:buAutoNum type="arabicPeriod"/>
            </a:pPr>
            <a:r>
              <a:rPr lang="en-US" dirty="0"/>
              <a:t>Start stitching!</a:t>
            </a:r>
          </a:p>
          <a:p>
            <a:pPr marL="457200" indent="-457200">
              <a:buAutoNum type="arabicPeriod"/>
            </a:pPr>
            <a:endParaRPr lang="en-US" dirty="0"/>
          </a:p>
          <a:p>
            <a:pPr marL="457200" indent="-457200">
              <a:buAutoNum type="arabicPeriod"/>
            </a:pPr>
            <a:endParaRPr lang="en-US" dirty="0"/>
          </a:p>
        </p:txBody>
      </p:sp>
      <p:sp>
        <p:nvSpPr>
          <p:cNvPr id="3" name="Title 2"/>
          <p:cNvSpPr>
            <a:spLocks noGrp="1"/>
          </p:cNvSpPr>
          <p:nvPr>
            <p:ph type="title"/>
          </p:nvPr>
        </p:nvSpPr>
        <p:spPr/>
        <p:txBody>
          <a:bodyPr/>
          <a:lstStyle/>
          <a:p>
            <a:r>
              <a:rPr lang="en-US" dirty="0"/>
              <a:t>So, how do we do this?</a:t>
            </a:r>
          </a:p>
        </p:txBody>
      </p:sp>
      <p:sp>
        <p:nvSpPr>
          <p:cNvPr id="4" name="Text Placeholder 3"/>
          <p:cNvSpPr>
            <a:spLocks noGrp="1"/>
          </p:cNvSpPr>
          <p:nvPr>
            <p:ph type="body" idx="13"/>
          </p:nvPr>
        </p:nvSpPr>
        <p:spPr>
          <a:xfrm>
            <a:off x="212655" y="1210712"/>
            <a:ext cx="8574733" cy="350865"/>
          </a:xfrm>
        </p:spPr>
        <p:txBody>
          <a:bodyPr/>
          <a:lstStyle/>
          <a:p>
            <a:endParaRPr lang="en-US" dirty="0"/>
          </a:p>
        </p:txBody>
      </p:sp>
      <p:pic>
        <p:nvPicPr>
          <p:cNvPr id="5" name="Picture 2" descr="leds_gemma-neopixel-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730" y="5056021"/>
            <a:ext cx="5204269" cy="180197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90455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420115"/>
          </a:xfrm>
        </p:spPr>
        <p:txBody>
          <a:bodyPr>
            <a:normAutofit/>
          </a:bodyPr>
          <a:lstStyle/>
          <a:p>
            <a:r>
              <a:rPr lang="en-US" dirty="0">
                <a:hlinkClick r:id="rId2"/>
              </a:rPr>
              <a:t>http://www.instructables.com/id/20-Unbelievable-Arduino-Projects/</a:t>
            </a:r>
            <a:endParaRPr lang="en-US" dirty="0"/>
          </a:p>
        </p:txBody>
      </p:sp>
      <p:sp>
        <p:nvSpPr>
          <p:cNvPr id="3" name="Title 2"/>
          <p:cNvSpPr>
            <a:spLocks noGrp="1"/>
          </p:cNvSpPr>
          <p:nvPr>
            <p:ph type="title"/>
          </p:nvPr>
        </p:nvSpPr>
        <p:spPr/>
        <p:txBody>
          <a:bodyPr/>
          <a:lstStyle/>
          <a:p>
            <a:r>
              <a:rPr lang="en-US" dirty="0"/>
              <a:t>What Can I Build With Arduino?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56" y="2248026"/>
            <a:ext cx="8777754" cy="38869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961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134" y="1912230"/>
            <a:ext cx="4505739" cy="470329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45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put it all together!</a:t>
            </a:r>
          </a:p>
        </p:txBody>
      </p:sp>
      <p:sp>
        <p:nvSpPr>
          <p:cNvPr id="4" name="Text Placeholder 3"/>
          <p:cNvSpPr>
            <a:spLocks noGrp="1"/>
          </p:cNvSpPr>
          <p:nvPr>
            <p:ph type="body" idx="13"/>
          </p:nvPr>
        </p:nvSpPr>
        <p:spPr/>
        <p:txBody>
          <a:bodyPr/>
          <a:lstStyle/>
          <a:p>
            <a:r>
              <a:rPr lang="en-US" dirty="0"/>
              <a:t>Example: 1 Gemma + 3 </a:t>
            </a:r>
            <a:r>
              <a:rPr lang="en-US" dirty="0" err="1"/>
              <a:t>Neopixels</a:t>
            </a:r>
            <a:r>
              <a:rPr lang="en-US" dirty="0"/>
              <a:t> + IEEE Robot shirt</a:t>
            </a:r>
          </a:p>
        </p:txBody>
      </p:sp>
      <p:pic>
        <p:nvPicPr>
          <p:cNvPr id="2050" name="Picture 2" descr="C:\Users\nataliab\Documents\IEEE-UPP-wearables-workshop\Reference design from inside the shi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143" y="1973566"/>
            <a:ext cx="7402167" cy="43626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82306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a:latin typeface="Calibri" charset="0"/>
                <a:ea typeface="Calibri" charset="0"/>
                <a:cs typeface="Calibri" charset="0"/>
              </a:rPr>
              <a:t>Stitching on snaps</a:t>
            </a:r>
          </a:p>
        </p:txBody>
      </p:sp>
      <p:sp>
        <p:nvSpPr>
          <p:cNvPr id="4" name="Text Placeholder 3"/>
          <p:cNvSpPr>
            <a:spLocks noGrp="1"/>
          </p:cNvSpPr>
          <p:nvPr>
            <p:ph type="body" idx="13"/>
          </p:nvPr>
        </p:nvSpPr>
        <p:spPr>
          <a:xfrm>
            <a:off x="186898" y="1332433"/>
            <a:ext cx="8574733" cy="350865"/>
          </a:xfrm>
        </p:spPr>
        <p:txBody>
          <a:bodyPr/>
          <a:lstStyle/>
          <a:p>
            <a:r>
              <a:rPr lang="en-US" dirty="0">
                <a:latin typeface="Calibri" charset="0"/>
                <a:ea typeface="Calibri" charset="0"/>
                <a:cs typeface="Calibri" charset="0"/>
              </a:rPr>
              <a:t>After gently snapping off your Gemma</a:t>
            </a:r>
          </a:p>
        </p:txBody>
      </p:sp>
      <p:pic>
        <p:nvPicPr>
          <p:cNvPr id="4098" name="Picture 2" descr="C:\Users\nataliab\Documents\wearablessewingonsnaps\Wearables-sewing-on-snaps-loop1-tra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96" y="2187344"/>
            <a:ext cx="4762500" cy="367665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ular Callout 5"/>
          <p:cNvSpPr/>
          <p:nvPr/>
        </p:nvSpPr>
        <p:spPr bwMode="auto">
          <a:xfrm>
            <a:off x="230257" y="1854187"/>
            <a:ext cx="2173356" cy="1232873"/>
          </a:xfrm>
          <a:prstGeom prst="wedgeRoundRectCallout">
            <a:avLst>
              <a:gd name="adj1" fmla="val -7457"/>
              <a:gd name="adj2" fmla="val 85001"/>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Leave about 2.5” of thread on this end for a knot at the beginning and the end with the long string</a:t>
            </a:r>
          </a:p>
        </p:txBody>
      </p:sp>
      <p:sp>
        <p:nvSpPr>
          <p:cNvPr id="8" name="Rounded Rectangular Callout 7"/>
          <p:cNvSpPr/>
          <p:nvPr/>
        </p:nvSpPr>
        <p:spPr bwMode="auto">
          <a:xfrm>
            <a:off x="305418" y="4166272"/>
            <a:ext cx="1656521" cy="927238"/>
          </a:xfrm>
          <a:prstGeom prst="wedgeRoundRectCallout">
            <a:avLst>
              <a:gd name="adj1" fmla="val 71167"/>
              <a:gd name="adj2" fmla="val -23253"/>
              <a:gd name="adj3" fmla="val 16667"/>
            </a:avLst>
          </a:prstGeom>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bg2"/>
                </a:solidFill>
                <a:latin typeface="Calibri" charset="0"/>
                <a:ea typeface="Calibri" charset="0"/>
                <a:cs typeface="Calibri" charset="0"/>
              </a:rPr>
              <a:t>Stitch through all 4 holes around the rim of the snap</a:t>
            </a:r>
          </a:p>
        </p:txBody>
      </p:sp>
      <p:sp>
        <p:nvSpPr>
          <p:cNvPr id="7" name="TextBox 6"/>
          <p:cNvSpPr txBox="1"/>
          <p:nvPr/>
        </p:nvSpPr>
        <p:spPr>
          <a:xfrm>
            <a:off x="2372138"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1</a:t>
            </a:r>
          </a:p>
        </p:txBody>
      </p:sp>
      <p:pic>
        <p:nvPicPr>
          <p:cNvPr id="4099" name="Picture 3" descr="C:\Users\nataliab\Documents\wearablessewingonsnaps\Wearables-sewing-on-snaps-loop2-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265" y="2159822"/>
            <a:ext cx="4762500" cy="367665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384873" y="4751878"/>
            <a:ext cx="822661" cy="341632"/>
          </a:xfrm>
          <a:prstGeom prst="rect">
            <a:avLst/>
          </a:prstGeom>
          <a:noFill/>
        </p:spPr>
        <p:txBody>
          <a:bodyPr wrap="none" rtlCol="0">
            <a:spAutoFit/>
          </a:bodyPr>
          <a:lstStyle/>
          <a:p>
            <a:pPr>
              <a:lnSpc>
                <a:spcPct val="90000"/>
              </a:lnSpc>
              <a:spcAft>
                <a:spcPts val="300"/>
              </a:spcAft>
            </a:pPr>
            <a:r>
              <a:rPr lang="en-US" sz="1800" b="1" u="sng" dirty="0">
                <a:solidFill>
                  <a:schemeClr val="accent5"/>
                </a:solidFill>
                <a:latin typeface="Calibri" charset="0"/>
                <a:ea typeface="Calibri" charset="0"/>
                <a:cs typeface="Calibri" charset="0"/>
              </a:rPr>
              <a:t>Loop 2</a:t>
            </a:r>
          </a:p>
        </p:txBody>
      </p:sp>
      <p:sp>
        <p:nvSpPr>
          <p:cNvPr id="9" name="TextBox 8"/>
          <p:cNvSpPr txBox="1"/>
          <p:nvPr/>
        </p:nvSpPr>
        <p:spPr>
          <a:xfrm>
            <a:off x="4916556" y="2082966"/>
            <a:ext cx="2239617" cy="867930"/>
          </a:xfrm>
          <a:prstGeom prst="rect">
            <a:avLst/>
          </a:prstGeom>
          <a:noFill/>
        </p:spPr>
        <p:txBody>
          <a:bodyPr wrap="square" rtlCol="0">
            <a:spAutoFit/>
          </a:bodyPr>
          <a:lstStyle/>
          <a:p>
            <a:pPr>
              <a:lnSpc>
                <a:spcPct val="90000"/>
              </a:lnSpc>
              <a:spcAft>
                <a:spcPts val="300"/>
              </a:spcAft>
            </a:pPr>
            <a:r>
              <a:rPr lang="en-US" dirty="0">
                <a:solidFill>
                  <a:srgbClr val="0070C0"/>
                </a:solidFill>
                <a:latin typeface="Calibri" charset="0"/>
                <a:ea typeface="Calibri" charset="0"/>
                <a:cs typeface="Calibri" charset="0"/>
              </a:rPr>
              <a:t>Tie these 2 ends together and snip off the short side of the thread that is not attached to a needle</a:t>
            </a:r>
          </a:p>
        </p:txBody>
      </p:sp>
      <p:cxnSp>
        <p:nvCxnSpPr>
          <p:cNvPr id="13" name="Straight Arrow Connector 12"/>
          <p:cNvCxnSpPr/>
          <p:nvPr/>
        </p:nvCxnSpPr>
        <p:spPr>
          <a:xfrm>
            <a:off x="5208104" y="2950896"/>
            <a:ext cx="13252"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45596" y="2950896"/>
            <a:ext cx="1333499" cy="440964"/>
          </a:xfrm>
          <a:prstGeom prst="straightConnector1">
            <a:avLst/>
          </a:prstGeom>
          <a:ln w="38100">
            <a:gradFill flip="none" rotWithShape="1">
              <a:gsLst>
                <a:gs pos="0">
                  <a:srgbClr val="143C66"/>
                </a:gs>
                <a:gs pos="100000">
                  <a:srgbClr val="008080"/>
                </a:gs>
              </a:gsLst>
              <a:lin ang="0" scaled="1"/>
              <a:tileRect/>
            </a:gra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87686" y="5177354"/>
            <a:ext cx="4876800" cy="286232"/>
          </a:xfrm>
          <a:prstGeom prst="rect">
            <a:avLst/>
          </a:prstGeom>
          <a:noFill/>
        </p:spPr>
        <p:txBody>
          <a:bodyPr wrap="square" rtlCol="0">
            <a:spAutoFit/>
          </a:bodyPr>
          <a:lstStyle/>
          <a:p>
            <a:pPr>
              <a:lnSpc>
                <a:spcPct val="90000"/>
              </a:lnSpc>
              <a:spcAft>
                <a:spcPts val="300"/>
              </a:spcAft>
            </a:pPr>
            <a:r>
              <a:rPr lang="en-US" b="1" dirty="0">
                <a:solidFill>
                  <a:srgbClr val="0070C0"/>
                </a:solidFill>
                <a:latin typeface="Calibri" charset="0"/>
                <a:ea typeface="Calibri" charset="0"/>
                <a:cs typeface="Calibri" charset="0"/>
              </a:rPr>
              <a:t>IMPORTANT: </a:t>
            </a:r>
            <a:r>
              <a:rPr lang="en-US" dirty="0">
                <a:solidFill>
                  <a:srgbClr val="0070C0"/>
                </a:solidFill>
                <a:latin typeface="Calibri" charset="0"/>
                <a:ea typeface="Calibri" charset="0"/>
                <a:cs typeface="Calibri" charset="0"/>
              </a:rPr>
              <a:t>Apply nail polish to tied off end of the thread</a:t>
            </a:r>
          </a:p>
        </p:txBody>
      </p:sp>
      <p:sp>
        <p:nvSpPr>
          <p:cNvPr id="23" name="TextBox 22"/>
          <p:cNvSpPr txBox="1"/>
          <p:nvPr/>
        </p:nvSpPr>
        <p:spPr>
          <a:xfrm>
            <a:off x="146395" y="6032119"/>
            <a:ext cx="8851831" cy="300082"/>
          </a:xfrm>
          <a:prstGeom prst="rect">
            <a:avLst/>
          </a:prstGeom>
          <a:noFill/>
        </p:spPr>
        <p:txBody>
          <a:bodyPr wrap="square" rtlCol="0">
            <a:spAutoFit/>
          </a:bodyPr>
          <a:lstStyle/>
          <a:p>
            <a:pPr>
              <a:lnSpc>
                <a:spcPct val="90000"/>
              </a:lnSpc>
              <a:spcAft>
                <a:spcPts val="300"/>
              </a:spcAft>
            </a:pPr>
            <a:r>
              <a:rPr lang="en-US" sz="1500" b="1" dirty="0">
                <a:solidFill>
                  <a:srgbClr val="0070C0"/>
                </a:solidFill>
                <a:latin typeface="Calibri" charset="0"/>
                <a:ea typeface="Calibri" charset="0"/>
                <a:cs typeface="Calibri" charset="0"/>
              </a:rPr>
              <a:t>Continue stitching from the snap to the appropriate pin on the NeoPixel (Power, Ground, or Din)</a:t>
            </a:r>
            <a:endParaRPr lang="en-US" sz="1500" dirty="0">
              <a:solidFill>
                <a:srgbClr val="0070C0"/>
              </a:solidFill>
              <a:latin typeface="Calibri" charset="0"/>
              <a:ea typeface="Calibri" charset="0"/>
              <a:cs typeface="Calibri" charset="0"/>
            </a:endParaRPr>
          </a:p>
        </p:txBody>
      </p:sp>
    </p:spTree>
    <p:extLst>
      <p:ext uri="{BB962C8B-B14F-4D97-AF65-F5344CB8AC3E}">
        <p14:creationId xmlns:p14="http://schemas.microsoft.com/office/powerpoint/2010/main" val="175405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Sewing on NeoPixels</a:t>
            </a:r>
          </a:p>
        </p:txBody>
      </p:sp>
      <p:sp>
        <p:nvSpPr>
          <p:cNvPr id="4" name="Text Placeholder 3"/>
          <p:cNvSpPr>
            <a:spLocks noGrp="1"/>
          </p:cNvSpPr>
          <p:nvPr>
            <p:ph type="body" idx="13"/>
          </p:nvPr>
        </p:nvSpPr>
        <p:spPr/>
        <p:txBody>
          <a:bodyPr/>
          <a:lstStyle/>
          <a:p>
            <a:r>
              <a:rPr lang="en-US" dirty="0"/>
              <a:t>Tips and tricks</a:t>
            </a:r>
          </a:p>
        </p:txBody>
      </p:sp>
      <p:pic>
        <p:nvPicPr>
          <p:cNvPr id="5" name="Picture 2" descr="C:\Users\nataliab\Documents\IEEE-UPP-wearables-workshop\Wearables-sewing-t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780" y="1777331"/>
            <a:ext cx="7001261" cy="461058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AutoShape 2" descr="Displaying IMG_1144.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3044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795" y="1931779"/>
            <a:ext cx="8572500" cy="1800493"/>
          </a:xfrm>
        </p:spPr>
        <p:txBody>
          <a:bodyPr/>
          <a:lstStyle/>
          <a:p>
            <a:r>
              <a:rPr lang="en-US" dirty="0"/>
              <a:t>Once your circuit is complete:</a:t>
            </a:r>
          </a:p>
          <a:p>
            <a:pPr lvl="1"/>
            <a:r>
              <a:rPr lang="en-US" dirty="0"/>
              <a:t>Plug in the battery</a:t>
            </a:r>
          </a:p>
          <a:p>
            <a:pPr lvl="1"/>
            <a:r>
              <a:rPr lang="en-US" dirty="0"/>
              <a:t>Velcro the battery to the shirt, below the circuit, or to any other convenient spot</a:t>
            </a:r>
          </a:p>
          <a:p>
            <a:pPr lvl="2"/>
            <a:r>
              <a:rPr lang="en-US" dirty="0"/>
              <a:t>Soft part of the Velcro goes on the shirt, spiky part on the battery</a:t>
            </a:r>
          </a:p>
          <a:p>
            <a:pPr lvl="1"/>
            <a:r>
              <a:rPr lang="en-US" dirty="0"/>
              <a:t>Turn on the Gemma! (there is a switch)</a:t>
            </a:r>
          </a:p>
        </p:txBody>
      </p:sp>
      <p:sp>
        <p:nvSpPr>
          <p:cNvPr id="3" name="Title 2"/>
          <p:cNvSpPr>
            <a:spLocks noGrp="1"/>
          </p:cNvSpPr>
          <p:nvPr>
            <p:ph type="title"/>
          </p:nvPr>
        </p:nvSpPr>
        <p:spPr/>
        <p:txBody>
          <a:bodyPr/>
          <a:lstStyle/>
          <a:p>
            <a:r>
              <a:rPr lang="en-US" dirty="0"/>
              <a:t>Getting the rave party going</a:t>
            </a:r>
          </a:p>
        </p:txBody>
      </p:sp>
      <p:sp>
        <p:nvSpPr>
          <p:cNvPr id="4" name="Text Placeholder 3"/>
          <p:cNvSpPr>
            <a:spLocks noGrp="1"/>
          </p:cNvSpPr>
          <p:nvPr>
            <p:ph type="body" idx="13"/>
          </p:nvPr>
        </p:nvSpPr>
        <p:spPr/>
        <p:txBody>
          <a:bodyPr/>
          <a:lstStyle/>
          <a:p>
            <a:endParaRPr lang="en-US"/>
          </a:p>
        </p:txBody>
      </p:sp>
      <p:pic>
        <p:nvPicPr>
          <p:cNvPr id="10242" name="Picture 2" descr="https://scontent.fsnc1-1.fna.fbcdn.net/hphotos-xft1/v/t1.0-9/12187674_3080763663049_5821376487691925987_n.jpg?oh=7a9ec2ec7f75b042b06bb646580e887b&amp;oe=572162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077" y="3732272"/>
            <a:ext cx="3670851" cy="27531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176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Wearables_3npx_lvl1.ino code</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51" y="1034284"/>
            <a:ext cx="5543550" cy="5667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439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549536"/>
            <a:ext cx="8574733" cy="484748"/>
          </a:xfrm>
        </p:spPr>
        <p:txBody>
          <a:bodyPr/>
          <a:lstStyle/>
          <a:p>
            <a:r>
              <a:rPr lang="en-US" dirty="0"/>
              <a:t>Wearables_3npx_lvl2.ino code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08" y="1100544"/>
            <a:ext cx="5543550" cy="5657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27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31531"/>
            <a:ext cx="8574733" cy="502766"/>
          </a:xfrm>
        </p:spPr>
        <p:txBody>
          <a:bodyPr/>
          <a:lstStyle/>
          <a:p>
            <a:r>
              <a:rPr lang="en-US" dirty="0" err="1">
                <a:latin typeface="Calibri" charset="0"/>
                <a:ea typeface="Calibri" charset="0"/>
                <a:cs typeface="Calibri" charset="0"/>
              </a:rPr>
              <a:t>NeoPixels</a:t>
            </a:r>
            <a:r>
              <a:rPr lang="en-US" dirty="0">
                <a:latin typeface="Calibri" charset="0"/>
                <a:ea typeface="Calibri" charset="0"/>
                <a:cs typeface="Calibri" charset="0"/>
              </a:rPr>
              <a:t> for Makers!</a:t>
            </a:r>
          </a:p>
        </p:txBody>
      </p:sp>
      <p:pic>
        <p:nvPicPr>
          <p:cNvPr id="1026" name="Picture 2" descr="Flora RGB Smart NeoPixel version 2 - Pack of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35" y="1577009"/>
            <a:ext cx="4714535" cy="353833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leds_FloraNeoPixelV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5426" y="1577009"/>
            <a:ext cx="2806010" cy="21045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8449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Can I Build With Arduino?</a:t>
            </a:r>
          </a:p>
        </p:txBody>
      </p:sp>
      <p:pic>
        <p:nvPicPr>
          <p:cNvPr id="5122" name="Picture 2" descr="http://www.dfrobot.com/image/data/KIT0052/DSC035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481" y="1584251"/>
            <a:ext cx="6645663" cy="49344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87296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55" y="728999"/>
            <a:ext cx="8574733" cy="507831"/>
          </a:xfrm>
        </p:spPr>
        <p:txBody>
          <a:bodyPr/>
          <a:lstStyle/>
          <a:p>
            <a:r>
              <a:rPr lang="en-US" dirty="0"/>
              <a:t>But what about Robots and </a:t>
            </a:r>
            <a:r>
              <a:rPr lang="en-US" dirty="0" err="1"/>
              <a:t>IoT</a:t>
            </a:r>
            <a:r>
              <a:rPr lang="en-US" dirty="0"/>
              <a:t>?</a:t>
            </a:r>
          </a:p>
        </p:txBody>
      </p:sp>
      <p:pic>
        <p:nvPicPr>
          <p:cNvPr id="2050" name="Picture 2" descr="http://media.apcmag.com/wp-content/uploads/sites/20/2013/05/apcnews2012masterclass_arduino_rolly_thumb_mainImage1.jp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34231"/>
            <a:ext cx="3541782" cy="2654869"/>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Arduino Yun Hard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449" y="1834231"/>
            <a:ext cx="3539826" cy="26548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533285" y="4845304"/>
            <a:ext cx="7285498" cy="1477328"/>
          </a:xfrm>
          <a:prstGeom prst="rect">
            <a:avLst/>
          </a:prstGeom>
        </p:spPr>
        <p:txBody>
          <a:bodyPr wrap="square">
            <a:spAutoFit/>
          </a:bodyPr>
          <a:lstStyle/>
          <a:p>
            <a:r>
              <a:rPr lang="en-US"/>
              <a:t>..</a:t>
            </a:r>
            <a:r>
              <a:rPr lang="en-US" dirty="0"/>
              <a:t>Once you’ve finished this tutorial, you may want to put your newly acquired skills to use by:</a:t>
            </a:r>
          </a:p>
          <a:p>
            <a:r>
              <a:rPr lang="en-US" dirty="0">
                <a:hlinkClick r:id="rId4" tooltip="Build a Photobooth with an Arduino Yun, a Webcam and Dropbox"/>
              </a:rPr>
              <a:t>Building an Arduino Yun powered photo booth</a:t>
            </a:r>
            <a:endParaRPr lang="en-US" dirty="0"/>
          </a:p>
          <a:p>
            <a:r>
              <a:rPr lang="en-US" dirty="0">
                <a:hlinkClick r:id="rId5" tooltip="Send SMS And MMS From Your Arduino Yun"/>
              </a:rPr>
              <a:t>Sending SMS and MMS from your Arduino Yun</a:t>
            </a:r>
            <a:endParaRPr lang="en-US" dirty="0"/>
          </a:p>
          <a:p>
            <a:r>
              <a:rPr lang="en-US" dirty="0">
                <a:hlinkClick r:id="rId6" tooltip="Teach Your Dog to Send Selfies with the Arduino Yun"/>
              </a:rPr>
              <a:t>Teaching your dog to send you selfies with the Arduino </a:t>
            </a:r>
            <a:r>
              <a:rPr lang="en-US">
                <a:hlinkClick r:id="rId6" tooltip="Teach Your Dog to Send Selfies with the Arduino Yun"/>
              </a:rPr>
              <a:t>Yun</a:t>
            </a:r>
            <a:r>
              <a:rPr lang="en-US"/>
              <a:t> </a:t>
            </a:r>
            <a:endParaRPr lang="en-US" dirty="0"/>
          </a:p>
        </p:txBody>
      </p:sp>
    </p:spTree>
    <p:extLst>
      <p:ext uri="{BB962C8B-B14F-4D97-AF65-F5344CB8AC3E}">
        <p14:creationId xmlns:p14="http://schemas.microsoft.com/office/powerpoint/2010/main" val="158370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you working with?</a:t>
            </a:r>
          </a:p>
        </p:txBody>
      </p:sp>
      <p:pic>
        <p:nvPicPr>
          <p:cNvPr id="6146" name="Picture 2" descr="http://www.adafruit.com/images/1200x900/107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51" y="1397948"/>
            <a:ext cx="6537253" cy="49029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987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2655" y="1432049"/>
            <a:ext cx="8572500" cy="5516895"/>
          </a:xfrm>
        </p:spPr>
        <p:txBody>
          <a:bodyPr>
            <a:normAutofit/>
          </a:bodyPr>
          <a:lstStyle/>
          <a:p>
            <a:r>
              <a:rPr lang="en-US" b="1" dirty="0"/>
              <a:t>Spaceship Interface</a:t>
            </a:r>
          </a:p>
          <a:p>
            <a:r>
              <a:rPr lang="en-US" b="1" dirty="0"/>
              <a:t>Love-O-Meter</a:t>
            </a:r>
          </a:p>
          <a:p>
            <a:r>
              <a:rPr lang="en-US" dirty="0"/>
              <a:t>Color Mixing Lamp</a:t>
            </a:r>
          </a:p>
          <a:p>
            <a:r>
              <a:rPr lang="en-US" dirty="0"/>
              <a:t>Mood Cue</a:t>
            </a:r>
          </a:p>
          <a:p>
            <a:r>
              <a:rPr lang="en-US" dirty="0"/>
              <a:t>Light Theremin</a:t>
            </a:r>
          </a:p>
          <a:p>
            <a:r>
              <a:rPr lang="en-US" dirty="0"/>
              <a:t>Keyboard Instrument</a:t>
            </a:r>
          </a:p>
          <a:p>
            <a:r>
              <a:rPr lang="en-US" dirty="0"/>
              <a:t>Digital Hourglass</a:t>
            </a:r>
          </a:p>
          <a:p>
            <a:r>
              <a:rPr lang="en-US" dirty="0"/>
              <a:t>Motorized Pinwheel</a:t>
            </a:r>
          </a:p>
          <a:p>
            <a:r>
              <a:rPr lang="en-US" dirty="0"/>
              <a:t>Zoetrope</a:t>
            </a:r>
          </a:p>
          <a:p>
            <a:r>
              <a:rPr lang="en-US" dirty="0"/>
              <a:t>Crystal Ball</a:t>
            </a:r>
          </a:p>
          <a:p>
            <a:r>
              <a:rPr lang="en-US" dirty="0"/>
              <a:t>Knock Lock</a:t>
            </a:r>
          </a:p>
          <a:p>
            <a:r>
              <a:rPr lang="en-US" dirty="0"/>
              <a:t>Touchy-feely Lamp</a:t>
            </a:r>
          </a:p>
          <a:p>
            <a:endParaRPr lang="en-US" dirty="0"/>
          </a:p>
        </p:txBody>
      </p:sp>
      <p:sp>
        <p:nvSpPr>
          <p:cNvPr id="3" name="Title 2"/>
          <p:cNvSpPr>
            <a:spLocks noGrp="1"/>
          </p:cNvSpPr>
          <p:nvPr>
            <p:ph type="title"/>
          </p:nvPr>
        </p:nvSpPr>
        <p:spPr>
          <a:xfrm>
            <a:off x="212655" y="698990"/>
            <a:ext cx="8574733" cy="567848"/>
          </a:xfrm>
        </p:spPr>
        <p:txBody>
          <a:bodyPr/>
          <a:lstStyle/>
          <a:p>
            <a:r>
              <a:rPr lang="en-US" dirty="0"/>
              <a:t>What Can I Build </a:t>
            </a:r>
            <a:r>
              <a:rPr lang="en-US"/>
              <a:t>With Arduino Starter Kit?</a:t>
            </a:r>
            <a:endParaRPr lang="en-US" dirty="0"/>
          </a:p>
        </p:txBody>
      </p:sp>
      <p:pic>
        <p:nvPicPr>
          <p:cNvPr id="4102" name="Picture 6" descr="http://i.ytimg.com/vi/zFqaTXkOKqM/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965" y="1342251"/>
            <a:ext cx="3106034" cy="55263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7977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335</TotalTime>
  <Words>1486</Words>
  <Application>Microsoft Office PowerPoint</Application>
  <PresentationFormat>On-screen Show (4:3)</PresentationFormat>
  <Paragraphs>218</Paragraphs>
  <Slides>46</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Calibri Light</vt:lpstr>
      <vt:lpstr>Consolas</vt:lpstr>
      <vt:lpstr>Proxima Nova</vt:lpstr>
      <vt:lpstr>Qualcomm Office Regular</vt:lpstr>
      <vt:lpstr>Trebuchet MS</vt:lpstr>
      <vt:lpstr>Tw Cen MT</vt:lpstr>
      <vt:lpstr>Circuit</vt:lpstr>
      <vt:lpstr>Office Theme</vt:lpstr>
      <vt:lpstr>Circuits and Code: FUN with Arduino!</vt:lpstr>
      <vt:lpstr>What is Arduino?</vt:lpstr>
      <vt:lpstr>What is Arduino?</vt:lpstr>
      <vt:lpstr>What Can I Build With Arduino?</vt:lpstr>
      <vt:lpstr>NeoPixels for Makers!</vt:lpstr>
      <vt:lpstr>What Can I Build With Arduino?</vt:lpstr>
      <vt:lpstr>But what about Robots and IoT?</vt:lpstr>
      <vt:lpstr>What are you working with?</vt:lpstr>
      <vt:lpstr>What Can I Build With Arduino Starter Kit?</vt:lpstr>
      <vt:lpstr>Who are you working with?</vt:lpstr>
      <vt:lpstr>Let’s Dive In!</vt:lpstr>
      <vt:lpstr>Voltage, Current, Resistance</vt:lpstr>
      <vt:lpstr>Breadboard Pins</vt:lpstr>
      <vt:lpstr>Resistor Color Codes</vt:lpstr>
      <vt:lpstr>Digital Logic Levels + Analog Pins</vt:lpstr>
      <vt:lpstr>Arduino Code: setup() and loop() Functions</vt:lpstr>
      <vt:lpstr>Functions</vt:lpstr>
      <vt:lpstr>Functions</vt:lpstr>
      <vt:lpstr>Adafruit and LadyAda</vt:lpstr>
      <vt:lpstr>NeoPixels</vt:lpstr>
      <vt:lpstr>Flora + NeoPixels</vt:lpstr>
      <vt:lpstr>Gemma + NeoPixels</vt:lpstr>
      <vt:lpstr>Circuit Playground + Alligator Clips + NeoPixel</vt:lpstr>
      <vt:lpstr>Controlling NeoPixels</vt:lpstr>
      <vt:lpstr>Controlling the NeoPixels</vt:lpstr>
      <vt:lpstr>Wiring + Code</vt:lpstr>
      <vt:lpstr>General code structure</vt:lpstr>
      <vt:lpstr>Strandtest: many NeoPixels, many colors!</vt:lpstr>
      <vt:lpstr>Adafruit Circuit Playground</vt:lpstr>
      <vt:lpstr>Adafruit Circuit Playground + Hair Bows</vt:lpstr>
      <vt:lpstr>Fun with Adafruit Circuit Playground</vt:lpstr>
      <vt:lpstr>Fun with Adafruit Circuit Playground</vt:lpstr>
      <vt:lpstr>Fun with Adafruit Circuit Playground</vt:lpstr>
      <vt:lpstr>PowerPoint Presentation</vt:lpstr>
      <vt:lpstr>PowerPoint Presentation</vt:lpstr>
      <vt:lpstr>Microcontroller + Snaps</vt:lpstr>
      <vt:lpstr>So, how do we make wearables?</vt:lpstr>
      <vt:lpstr>So, how do we do this?</vt:lpstr>
      <vt:lpstr>So, how do we do this?</vt:lpstr>
      <vt:lpstr>Let’s put it all together!</vt:lpstr>
      <vt:lpstr>Let’s put it all together!</vt:lpstr>
      <vt:lpstr>Stitching on snaps</vt:lpstr>
      <vt:lpstr>Sewing on NeoPixels</vt:lpstr>
      <vt:lpstr>Getting the rave party going</vt:lpstr>
      <vt:lpstr>Wearables_3npx_lvl1.ino code</vt:lpstr>
      <vt:lpstr>Wearables_3npx_lvl2.ino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Circuits and Code: FUN with Arduino!</dc:title>
  <dc:creator>Baklitskaya, Natalia</dc:creator>
  <cp:lastModifiedBy>Baklitskaya, Natalia</cp:lastModifiedBy>
  <cp:revision>39</cp:revision>
  <dcterms:created xsi:type="dcterms:W3CDTF">2017-03-07T21:42:09Z</dcterms:created>
  <dcterms:modified xsi:type="dcterms:W3CDTF">2018-07-12T03:50:43Z</dcterms:modified>
</cp:coreProperties>
</file>